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1"/>
  </p:sldMasterIdLst>
  <p:notesMasterIdLst>
    <p:notesMasterId r:id="rId15"/>
  </p:notesMasterIdLst>
  <p:sldIdLst>
    <p:sldId id="256" r:id="rId2"/>
    <p:sldId id="257" r:id="rId3"/>
    <p:sldId id="263" r:id="rId4"/>
    <p:sldId id="264" r:id="rId5"/>
    <p:sldId id="258" r:id="rId6"/>
    <p:sldId id="259" r:id="rId7"/>
    <p:sldId id="266" r:id="rId8"/>
    <p:sldId id="265" r:id="rId9"/>
    <p:sldId id="260" r:id="rId10"/>
    <p:sldId id="261" r:id="rId11"/>
    <p:sldId id="262"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684"/>
  </p:normalViewPr>
  <p:slideViewPr>
    <p:cSldViewPr snapToGrid="0" snapToObjects="1">
      <p:cViewPr varScale="1">
        <p:scale>
          <a:sx n="63" d="100"/>
          <a:sy n="63" d="100"/>
        </p:scale>
        <p:origin x="61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92BFCA-5488-FF48-A805-A87A601686CA}" type="datetimeFigureOut">
              <a:rPr lang="en-US" smtClean="0"/>
              <a:t>2/19/2022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F8ECC8-7F4E-F949-9D28-08C6A70F60F3}" type="slidenum">
              <a:rPr lang="en-US" smtClean="0"/>
              <a:t>‹#›</a:t>
            </a:fld>
            <a:endParaRPr lang="en-US"/>
          </a:p>
        </p:txBody>
      </p:sp>
    </p:spTree>
    <p:extLst>
      <p:ext uri="{BB962C8B-B14F-4D97-AF65-F5344CB8AC3E}">
        <p14:creationId xmlns:p14="http://schemas.microsoft.com/office/powerpoint/2010/main" val="1295715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405C-FD8F-2143-81D2-89AE815885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DDDEFA-CFAE-F14F-96CA-90D047B5B4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B32955-D62E-C643-A3F8-DC514ED0F312}"/>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4B370383-1AEA-7747-BC66-5CA59A8238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448205-735A-D545-B7C7-2C244881107F}"/>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280678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907E9-4A36-C14B-9D6C-FE0ACF6D40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272E90-9777-F84D-A365-9E849A2529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DC6D43-E916-9E4C-91D2-7B88EA5D58E0}"/>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A43245D4-B0F3-E444-B857-5810FF552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3A619C-71FE-0A47-909D-A936ABF43B9E}"/>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1106908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443DEF-9C82-9F44-A0E7-19C6DCEC45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F8D183-CB55-9B4F-A818-68F79C59845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412762-E873-EB4F-9161-B84131923AE5}"/>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AFC1FD09-D681-4042-99AC-4DD0C7EEA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B68BE2-B2E3-3149-AB9B-C1E086E652D3}"/>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69474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E8AB4-9AB0-E449-8863-349A4AA171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4D7FAA-2E1B-FF40-A863-3E3794748E7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27B2A3-34CF-3548-976A-B6052108C4C6}"/>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07CC19D4-1520-1641-8E20-BF743C1A4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E9DF69-F9EC-8C4B-A1B7-094874F4EC47}"/>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104764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345B-46EB-7A4D-844D-26C2D9333A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117DD0-6A8F-5243-88F5-9D6DE1FD4C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F5A52C-DBDF-E747-B53F-8738BA37D7E1}"/>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A549E6F7-2190-2540-A51B-688438F1BB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F55367-CB1A-8F45-86F1-ED52C8436E86}"/>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1932034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50EC3-DEA2-0D4D-94C2-B116FA1FF3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7B091-4190-114E-ABB8-BD6AB40C5E1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98AACF-8388-E245-A727-CA6FADC0E7C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A3DE-F405-1B49-8171-4F3FF4FF6FCD}"/>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6" name="Footer Placeholder 5">
            <a:extLst>
              <a:ext uri="{FF2B5EF4-FFF2-40B4-BE49-F238E27FC236}">
                <a16:creationId xmlns:a16="http://schemas.microsoft.com/office/drawing/2014/main" id="{FA230BFB-FD7B-B844-81FF-276FE719ED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04A0C-006F-C54F-93C8-EBC3D351BBB8}"/>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49135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8BE3-140B-0D4A-BD57-7A8DF541A0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0FF9AE-2425-C046-8F21-925CBB9B88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FD26657-9620-8741-8421-F054541478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EA057B-0BF7-3A4F-9E6B-5EC25D36FA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1FD4625-DA34-5F48-9645-2EBA9C17EC9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BFDBBF-E442-6C41-982A-AF0E8F131A0D}"/>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8" name="Footer Placeholder 7">
            <a:extLst>
              <a:ext uri="{FF2B5EF4-FFF2-40B4-BE49-F238E27FC236}">
                <a16:creationId xmlns:a16="http://schemas.microsoft.com/office/drawing/2014/main" id="{7BC48F13-008C-7249-8ABF-A335A37A4E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B9EE58-DE73-6E48-90FB-AEDE11486377}"/>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369255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D2EA-77D2-414F-BD2D-D5967EB27A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DCE20B-00C1-8E46-AA08-FF18788A2A24}"/>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4" name="Footer Placeholder 3">
            <a:extLst>
              <a:ext uri="{FF2B5EF4-FFF2-40B4-BE49-F238E27FC236}">
                <a16:creationId xmlns:a16="http://schemas.microsoft.com/office/drawing/2014/main" id="{9931022C-2A4A-584D-93EF-47FF84E44E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4B87E-B093-104B-AC04-A368E2880E1D}"/>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346347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36DCBF-5150-E748-B3E5-04AC738A00E9}"/>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3" name="Footer Placeholder 2">
            <a:extLst>
              <a:ext uri="{FF2B5EF4-FFF2-40B4-BE49-F238E27FC236}">
                <a16:creationId xmlns:a16="http://schemas.microsoft.com/office/drawing/2014/main" id="{EDBC7E63-0796-6545-9806-626937DC53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1E9303-004D-8941-B603-8145063A4AD2}"/>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1048033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76BB-CF90-774E-862E-3A74C73116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74C8B8-50B1-C249-B84C-21B3776469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091CD-0D64-6B41-A55A-4D6F9D290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A4B553-3DEA-5843-83A2-12BAD44E2F90}"/>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6" name="Footer Placeholder 5">
            <a:extLst>
              <a:ext uri="{FF2B5EF4-FFF2-40B4-BE49-F238E27FC236}">
                <a16:creationId xmlns:a16="http://schemas.microsoft.com/office/drawing/2014/main" id="{A71D5D3A-0326-FA43-971E-D92B43E242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08E5E3-3A35-B74F-ABB6-06E6BE218BD4}"/>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2796760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FE122-82D1-1A4B-9496-89ECD1AD01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2B33B5-2632-6546-969E-7BDBB0E4A5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EA79D5B-99DC-B044-8E1C-848DE1ED39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11AA76-4900-C54D-9B06-361C007795BE}"/>
              </a:ext>
            </a:extLst>
          </p:cNvPr>
          <p:cNvSpPr>
            <a:spLocks noGrp="1"/>
          </p:cNvSpPr>
          <p:nvPr>
            <p:ph type="dt" sz="half" idx="10"/>
          </p:nvPr>
        </p:nvSpPr>
        <p:spPr/>
        <p:txBody>
          <a:bodyPr/>
          <a:lstStyle/>
          <a:p>
            <a:fld id="{500AE610-AD6D-CB4B-BE30-F6E579BE485F}" type="datetimeFigureOut">
              <a:rPr lang="en-US" smtClean="0"/>
              <a:t>2/19/2022</a:t>
            </a:fld>
            <a:endParaRPr lang="en-US"/>
          </a:p>
        </p:txBody>
      </p:sp>
      <p:sp>
        <p:nvSpPr>
          <p:cNvPr id="6" name="Footer Placeholder 5">
            <a:extLst>
              <a:ext uri="{FF2B5EF4-FFF2-40B4-BE49-F238E27FC236}">
                <a16:creationId xmlns:a16="http://schemas.microsoft.com/office/drawing/2014/main" id="{C26EDD1F-BEB7-DA42-9D2D-C1CBB5F0705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452238-3036-344F-A6D9-DC566D89AAA3}"/>
              </a:ext>
            </a:extLst>
          </p:cNvPr>
          <p:cNvSpPr>
            <a:spLocks noGrp="1"/>
          </p:cNvSpPr>
          <p:nvPr>
            <p:ph type="sldNum" sz="quarter" idx="12"/>
          </p:nvPr>
        </p:nvSpPr>
        <p:spPr/>
        <p:txBody>
          <a:bodyPr/>
          <a:lstStyle/>
          <a:p>
            <a:fld id="{32AD1A11-4907-B948-B296-D22E363CB461}" type="slidenum">
              <a:rPr lang="en-US" smtClean="0"/>
              <a:t>‹#›</a:t>
            </a:fld>
            <a:endParaRPr lang="en-US"/>
          </a:p>
        </p:txBody>
      </p:sp>
    </p:spTree>
    <p:extLst>
      <p:ext uri="{BB962C8B-B14F-4D97-AF65-F5344CB8AC3E}">
        <p14:creationId xmlns:p14="http://schemas.microsoft.com/office/powerpoint/2010/main" val="37094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0FEE63-9769-AD4B-8CBE-355BE04FA4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4FFCA9-FC09-574E-B9D4-91CC57A12D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E720C-38E0-B24F-AF12-F95CFF5C49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AE610-AD6D-CB4B-BE30-F6E579BE485F}" type="datetimeFigureOut">
              <a:rPr lang="en-US" smtClean="0"/>
              <a:t>2/19/2022</a:t>
            </a:fld>
            <a:endParaRPr lang="en-US"/>
          </a:p>
        </p:txBody>
      </p:sp>
      <p:sp>
        <p:nvSpPr>
          <p:cNvPr id="5" name="Footer Placeholder 4">
            <a:extLst>
              <a:ext uri="{FF2B5EF4-FFF2-40B4-BE49-F238E27FC236}">
                <a16:creationId xmlns:a16="http://schemas.microsoft.com/office/drawing/2014/main" id="{2641C806-B7F3-4943-B10B-9EDC93E5D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8E2893-DC82-CF4B-B698-2CBB40F878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D1A11-4907-B948-B296-D22E363CB461}" type="slidenum">
              <a:rPr lang="en-US" smtClean="0"/>
              <a:t>‹#›</a:t>
            </a:fld>
            <a:endParaRPr lang="en-US"/>
          </a:p>
        </p:txBody>
      </p:sp>
    </p:spTree>
    <p:extLst>
      <p:ext uri="{BB962C8B-B14F-4D97-AF65-F5344CB8AC3E}">
        <p14:creationId xmlns:p14="http://schemas.microsoft.com/office/powerpoint/2010/main" val="342595450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1C48-5312-7541-A74D-CB1A557AE001}"/>
              </a:ext>
            </a:extLst>
          </p:cNvPr>
          <p:cNvSpPr>
            <a:spLocks noGrp="1"/>
          </p:cNvSpPr>
          <p:nvPr>
            <p:ph type="ctrTitle"/>
          </p:nvPr>
        </p:nvSpPr>
        <p:spPr/>
        <p:txBody>
          <a:bodyPr/>
          <a:lstStyle/>
          <a:p>
            <a:r>
              <a:rPr lang="en-US" dirty="0"/>
              <a:t>Butter and Fats in Baking</a:t>
            </a:r>
          </a:p>
        </p:txBody>
      </p:sp>
      <p:sp>
        <p:nvSpPr>
          <p:cNvPr id="3" name="Subtitle 2">
            <a:extLst>
              <a:ext uri="{FF2B5EF4-FFF2-40B4-BE49-F238E27FC236}">
                <a16:creationId xmlns:a16="http://schemas.microsoft.com/office/drawing/2014/main" id="{79D2A930-9A1C-A643-BB10-1E203E7F2750}"/>
              </a:ext>
            </a:extLst>
          </p:cNvPr>
          <p:cNvSpPr>
            <a:spLocks noGrp="1"/>
          </p:cNvSpPr>
          <p:nvPr>
            <p:ph type="subTitle" idx="1"/>
          </p:nvPr>
        </p:nvSpPr>
        <p:spPr>
          <a:xfrm>
            <a:off x="1524000" y="3602038"/>
            <a:ext cx="9144000" cy="429049"/>
          </a:xfrm>
        </p:spPr>
        <p:txBody>
          <a:bodyPr/>
          <a:lstStyle/>
          <a:p>
            <a:r>
              <a:rPr lang="en-US" dirty="0"/>
              <a:t>Chef Jennifer M. Denlinger, PhD, CCC, CHEP</a:t>
            </a:r>
          </a:p>
        </p:txBody>
      </p:sp>
      <p:sp>
        <p:nvSpPr>
          <p:cNvPr id="6" name="Rectangle 5">
            <a:extLst>
              <a:ext uri="{FF2B5EF4-FFF2-40B4-BE49-F238E27FC236}">
                <a16:creationId xmlns:a16="http://schemas.microsoft.com/office/drawing/2014/main" id="{5D9AE29F-1E86-C545-A868-A245F0EB4AB6}"/>
              </a:ext>
            </a:extLst>
          </p:cNvPr>
          <p:cNvSpPr/>
          <p:nvPr/>
        </p:nvSpPr>
        <p:spPr>
          <a:xfrm>
            <a:off x="0" y="0"/>
            <a:ext cx="1524000" cy="6858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Content Placeholder 10" descr="A picture containing text, clipart&#10;&#10;Description automatically generated">
            <a:extLst>
              <a:ext uri="{FF2B5EF4-FFF2-40B4-BE49-F238E27FC236}">
                <a16:creationId xmlns:a16="http://schemas.microsoft.com/office/drawing/2014/main" id="{81AF472D-1362-1F4D-9714-4D664423AA7C}"/>
              </a:ext>
            </a:extLst>
          </p:cNvPr>
          <p:cNvPicPr>
            <a:picLocks noChangeAspect="1"/>
          </p:cNvPicPr>
          <p:nvPr/>
        </p:nvPicPr>
        <p:blipFill>
          <a:blip r:embed="rId2"/>
          <a:stretch>
            <a:fillRect/>
          </a:stretch>
        </p:blipFill>
        <p:spPr>
          <a:xfrm>
            <a:off x="4635500" y="6030521"/>
            <a:ext cx="2921000" cy="827479"/>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8469" y="3953800"/>
            <a:ext cx="3048000" cy="2238375"/>
          </a:xfrm>
          <a:prstGeom prst="rect">
            <a:avLst/>
          </a:prstGeom>
        </p:spPr>
      </p:pic>
    </p:spTree>
    <p:extLst>
      <p:ext uri="{BB962C8B-B14F-4D97-AF65-F5344CB8AC3E}">
        <p14:creationId xmlns:p14="http://schemas.microsoft.com/office/powerpoint/2010/main" val="3758425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Fat</a:t>
            </a:r>
          </a:p>
        </p:txBody>
      </p:sp>
      <p:sp>
        <p:nvSpPr>
          <p:cNvPr id="3" name="Content Placeholder 2"/>
          <p:cNvSpPr>
            <a:spLocks noGrp="1"/>
          </p:cNvSpPr>
          <p:nvPr>
            <p:ph idx="1"/>
          </p:nvPr>
        </p:nvSpPr>
        <p:spPr/>
        <p:txBody>
          <a:bodyPr/>
          <a:lstStyle/>
          <a:p>
            <a:pPr marL="0" indent="0">
              <a:buNone/>
            </a:pPr>
            <a:r>
              <a:rPr lang="en-US" b="1" u="sng" dirty="0"/>
              <a:t>Suet-</a:t>
            </a:r>
            <a:r>
              <a:rPr lang="en-US" dirty="0"/>
              <a:t> Fat from the area around the kidneys of cows and sheep</a:t>
            </a:r>
          </a:p>
          <a:p>
            <a:r>
              <a:rPr lang="en-US" dirty="0"/>
              <a:t>Melting Point- 113°-122°F</a:t>
            </a:r>
          </a:p>
          <a:p>
            <a:r>
              <a:rPr lang="en-US" dirty="0"/>
              <a:t>Smoke Point- 400°F</a:t>
            </a:r>
          </a:p>
          <a:p>
            <a:pPr marL="0" indent="0">
              <a:buNone/>
            </a:pPr>
            <a:r>
              <a:rPr lang="en-US" b="1" u="sng" dirty="0"/>
              <a:t>Vegetable Shortening-</a:t>
            </a:r>
            <a:r>
              <a:rPr lang="en-US" dirty="0"/>
              <a:t> made from 100% vegetable oils, “hydrogenated” chemically treated to change some of the polyunsaturated fatty acids to saturated fatty acids, this makes the fat solid at room temp</a:t>
            </a:r>
          </a:p>
          <a:p>
            <a:r>
              <a:rPr lang="en-US" dirty="0"/>
              <a:t>Melting Point- 115°-119°F</a:t>
            </a:r>
          </a:p>
          <a:p>
            <a:r>
              <a:rPr lang="en-US" dirty="0"/>
              <a:t>Smoke Point- 325-375°F</a:t>
            </a:r>
          </a:p>
          <a:p>
            <a:endParaRPr lang="en-US" dirty="0"/>
          </a:p>
        </p:txBody>
      </p:sp>
    </p:spTree>
    <p:extLst>
      <p:ext uri="{BB962C8B-B14F-4D97-AF65-F5344CB8AC3E}">
        <p14:creationId xmlns:p14="http://schemas.microsoft.com/office/powerpoint/2010/main" val="54859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more fats</a:t>
            </a:r>
          </a:p>
        </p:txBody>
      </p:sp>
      <p:sp>
        <p:nvSpPr>
          <p:cNvPr id="3" name="Content Placeholder 2"/>
          <p:cNvSpPr>
            <a:spLocks noGrp="1"/>
          </p:cNvSpPr>
          <p:nvPr>
            <p:ph idx="1"/>
          </p:nvPr>
        </p:nvSpPr>
        <p:spPr/>
        <p:txBody>
          <a:bodyPr/>
          <a:lstStyle/>
          <a:p>
            <a:pPr marL="0" indent="0">
              <a:buNone/>
            </a:pPr>
            <a:r>
              <a:rPr lang="en-US" b="1" u="sng" dirty="0"/>
              <a:t>Oils</a:t>
            </a:r>
          </a:p>
          <a:p>
            <a:r>
              <a:rPr lang="en-US" dirty="0"/>
              <a:t>Liquid fats that come primarily from plants: seeds, nuts and vegetables</a:t>
            </a:r>
          </a:p>
          <a:p>
            <a:r>
              <a:rPr lang="en-US" dirty="0"/>
              <a:t>All contain the same amount of fat per tablespoon, however they vary greatly in percentage of saturated fat.</a:t>
            </a:r>
          </a:p>
          <a:p>
            <a:r>
              <a:rPr lang="en-US" dirty="0"/>
              <a:t>Coconut oil = 92% saturated fat</a:t>
            </a:r>
          </a:p>
          <a:p>
            <a:r>
              <a:rPr lang="en-US" dirty="0"/>
              <a:t>Canola = oil 7.6% saturated fat</a:t>
            </a:r>
          </a:p>
          <a:p>
            <a:r>
              <a:rPr lang="en-US" dirty="0"/>
              <a:t>The name "canola" was derived from "</a:t>
            </a:r>
            <a:r>
              <a:rPr lang="en-US" b="1" dirty="0"/>
              <a:t>Can</a:t>
            </a:r>
            <a:r>
              <a:rPr lang="en-US" dirty="0"/>
              <a:t>adian </a:t>
            </a:r>
            <a:r>
              <a:rPr lang="en-US" b="1" dirty="0"/>
              <a:t>o</a:t>
            </a:r>
            <a:r>
              <a:rPr lang="en-US" dirty="0"/>
              <a:t>il, </a:t>
            </a:r>
            <a:r>
              <a:rPr lang="en-US" b="1" dirty="0"/>
              <a:t>l</a:t>
            </a:r>
            <a:r>
              <a:rPr lang="en-US" dirty="0"/>
              <a:t>ow </a:t>
            </a:r>
            <a:r>
              <a:rPr lang="en-US" b="1" dirty="0"/>
              <a:t>a</a:t>
            </a:r>
            <a:r>
              <a:rPr lang="en-US" dirty="0"/>
              <a:t>cid“ it is produced from the rapeseed</a:t>
            </a:r>
          </a:p>
          <a:p>
            <a:endParaRPr lang="en-US" dirty="0"/>
          </a:p>
        </p:txBody>
      </p:sp>
    </p:spTree>
    <p:extLst>
      <p:ext uri="{BB962C8B-B14F-4D97-AF65-F5344CB8AC3E}">
        <p14:creationId xmlns:p14="http://schemas.microsoft.com/office/powerpoint/2010/main" val="4229414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a:t>
            </a:r>
          </a:p>
        </p:txBody>
      </p:sp>
      <p:sp>
        <p:nvSpPr>
          <p:cNvPr id="3" name="Content Placeholder 2"/>
          <p:cNvSpPr>
            <a:spLocks noGrp="1"/>
          </p:cNvSpPr>
          <p:nvPr>
            <p:ph idx="1"/>
          </p:nvPr>
        </p:nvSpPr>
        <p:spPr/>
        <p:txBody>
          <a:bodyPr/>
          <a:lstStyle/>
          <a:p>
            <a:r>
              <a:rPr lang="en-US" dirty="0"/>
              <a:t>Butter is very susceptible to picking up odors and to oxidation, so it should be kept in an airtight container.  </a:t>
            </a:r>
          </a:p>
          <a:p>
            <a:r>
              <a:rPr lang="en-US" dirty="0"/>
              <a:t>Butter should only be kept in the refrigerator for 2 or 3 weeks maximum.  </a:t>
            </a:r>
          </a:p>
          <a:p>
            <a:r>
              <a:rPr lang="en-US" dirty="0"/>
              <a:t>It is good in the freezer if kept in an airtight container for several months.  </a:t>
            </a:r>
          </a:p>
        </p:txBody>
      </p:sp>
    </p:spTree>
    <p:extLst>
      <p:ext uri="{BB962C8B-B14F-4D97-AF65-F5344CB8AC3E}">
        <p14:creationId xmlns:p14="http://schemas.microsoft.com/office/powerpoint/2010/main" val="174239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a:t>
            </a:r>
          </a:p>
        </p:txBody>
      </p:sp>
      <p:sp>
        <p:nvSpPr>
          <p:cNvPr id="3" name="Content Placeholder 2"/>
          <p:cNvSpPr>
            <a:spLocks noGrp="1"/>
          </p:cNvSpPr>
          <p:nvPr>
            <p:ph idx="1"/>
          </p:nvPr>
        </p:nvSpPr>
        <p:spPr/>
        <p:txBody>
          <a:bodyPr/>
          <a:lstStyle/>
          <a:p>
            <a:r>
              <a:rPr lang="en-US" dirty="0"/>
              <a:t>Does sweet cream butter have sugar in it?</a:t>
            </a:r>
          </a:p>
          <a:p>
            <a:r>
              <a:rPr lang="en-US" dirty="0"/>
              <a:t>What is different between American butter and European style butter?</a:t>
            </a:r>
          </a:p>
          <a:p>
            <a:r>
              <a:rPr lang="en-US" dirty="0"/>
              <a:t>What are the 3 grades of butter?</a:t>
            </a:r>
          </a:p>
          <a:p>
            <a:r>
              <a:rPr lang="en-US" dirty="0"/>
              <a:t>List some pros and cons of using different fats in baking.</a:t>
            </a:r>
          </a:p>
          <a:p>
            <a:r>
              <a:rPr lang="en-US" dirty="0"/>
              <a:t>Explain what buttermilk is?</a:t>
            </a:r>
          </a:p>
        </p:txBody>
      </p:sp>
    </p:spTree>
    <p:extLst>
      <p:ext uri="{BB962C8B-B14F-4D97-AF65-F5344CB8AC3E}">
        <p14:creationId xmlns:p14="http://schemas.microsoft.com/office/powerpoint/2010/main" val="159358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Objectives</a:t>
            </a:r>
          </a:p>
        </p:txBody>
      </p:sp>
      <p:sp>
        <p:nvSpPr>
          <p:cNvPr id="12" name="Rectangle 11">
            <a:extLst>
              <a:ext uri="{FF2B5EF4-FFF2-40B4-BE49-F238E27FC236}">
                <a16:creationId xmlns:a16="http://schemas.microsoft.com/office/drawing/2014/main" id="{38358A1C-76AC-DE49-BEF5-B34BF726FEE1}"/>
              </a:ext>
            </a:extLst>
          </p:cNvPr>
          <p:cNvSpPr/>
          <p:nvPr/>
        </p:nvSpPr>
        <p:spPr>
          <a:xfrm>
            <a:off x="0" y="6030521"/>
            <a:ext cx="12192000" cy="82747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Content Placeholder 5"/>
          <p:cNvSpPr>
            <a:spLocks noGrp="1"/>
          </p:cNvSpPr>
          <p:nvPr>
            <p:ph idx="1"/>
          </p:nvPr>
        </p:nvSpPr>
        <p:spPr/>
        <p:txBody>
          <a:bodyPr/>
          <a:lstStyle/>
          <a:p>
            <a:r>
              <a:rPr lang="en-US" dirty="0"/>
              <a:t>Learn by tasting the difference between different styles of butter</a:t>
            </a:r>
          </a:p>
          <a:p>
            <a:r>
              <a:rPr lang="en-US" dirty="0"/>
              <a:t>List various temperature that butter changes form</a:t>
            </a:r>
          </a:p>
          <a:p>
            <a:r>
              <a:rPr lang="en-US" dirty="0"/>
              <a:t>Define the different grades of butter</a:t>
            </a:r>
          </a:p>
          <a:p>
            <a:r>
              <a:rPr lang="en-US" dirty="0"/>
              <a:t>Identify the characteristics of a well baked biscuit</a:t>
            </a:r>
          </a:p>
          <a:p>
            <a:endParaRPr lang="en-US" dirty="0"/>
          </a:p>
        </p:txBody>
      </p:sp>
    </p:spTree>
    <p:extLst>
      <p:ext uri="{BB962C8B-B14F-4D97-AF65-F5344CB8AC3E}">
        <p14:creationId xmlns:p14="http://schemas.microsoft.com/office/powerpoint/2010/main" val="377367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Fats in baking</a:t>
            </a:r>
          </a:p>
        </p:txBody>
      </p:sp>
      <p:sp>
        <p:nvSpPr>
          <p:cNvPr id="3" name="Content Placeholder 2"/>
          <p:cNvSpPr>
            <a:spLocks noGrp="1"/>
          </p:cNvSpPr>
          <p:nvPr>
            <p:ph idx="1"/>
          </p:nvPr>
        </p:nvSpPr>
        <p:spPr/>
        <p:txBody>
          <a:bodyPr>
            <a:normAutofit/>
          </a:bodyPr>
          <a:lstStyle/>
          <a:p>
            <a:r>
              <a:rPr lang="en-US" dirty="0"/>
              <a:t>To tenderize the product and soften the texture</a:t>
            </a:r>
          </a:p>
          <a:p>
            <a:r>
              <a:rPr lang="en-US" dirty="0"/>
              <a:t>Shortening shortens gluten strands</a:t>
            </a:r>
          </a:p>
          <a:p>
            <a:r>
              <a:rPr lang="en-US" dirty="0"/>
              <a:t>Add moisture and richness</a:t>
            </a:r>
          </a:p>
          <a:p>
            <a:r>
              <a:rPr lang="en-US" dirty="0"/>
              <a:t>Increase keeping qualities</a:t>
            </a:r>
          </a:p>
          <a:p>
            <a:r>
              <a:rPr lang="en-US" dirty="0"/>
              <a:t>Add flavor</a:t>
            </a:r>
          </a:p>
          <a:p>
            <a:r>
              <a:rPr lang="en-US" dirty="0"/>
              <a:t>Assist in leavening</a:t>
            </a:r>
          </a:p>
          <a:p>
            <a:pPr lvl="1"/>
            <a:r>
              <a:rPr lang="en-US" dirty="0"/>
              <a:t>creaming method, biscuit method, lamination </a:t>
            </a:r>
          </a:p>
        </p:txBody>
      </p:sp>
    </p:spTree>
    <p:extLst>
      <p:ext uri="{BB962C8B-B14F-4D97-AF65-F5344CB8AC3E}">
        <p14:creationId xmlns:p14="http://schemas.microsoft.com/office/powerpoint/2010/main" val="412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Butter</a:t>
            </a:r>
          </a:p>
        </p:txBody>
      </p:sp>
      <p:sp>
        <p:nvSpPr>
          <p:cNvPr id="3" name="Content Placeholder 2"/>
          <p:cNvSpPr>
            <a:spLocks noGrp="1"/>
          </p:cNvSpPr>
          <p:nvPr>
            <p:ph idx="1"/>
          </p:nvPr>
        </p:nvSpPr>
        <p:spPr/>
        <p:txBody>
          <a:bodyPr>
            <a:normAutofit fontScale="92500"/>
          </a:bodyPr>
          <a:lstStyle/>
          <a:p>
            <a:r>
              <a:rPr lang="en-US" dirty="0"/>
              <a:t>Butter can be defined as over whipped or churned cream into a solid fat.</a:t>
            </a:r>
          </a:p>
          <a:p>
            <a:r>
              <a:rPr lang="en-US" dirty="0"/>
              <a:t>Must contain a minimum of 80% milk fat and 2% milk solids.   </a:t>
            </a:r>
          </a:p>
          <a:p>
            <a:pPr lvl="1"/>
            <a:r>
              <a:rPr lang="en-US" dirty="0"/>
              <a:t>The globules of fat in  the cream are surrounded by a phospholipid membrane, which allows the membrane to float in water.  </a:t>
            </a:r>
          </a:p>
          <a:p>
            <a:pPr lvl="1"/>
            <a:r>
              <a:rPr lang="en-US" dirty="0"/>
              <a:t>Agitation  causes the membranes to break and clump together with water and other intact fat molecules. </a:t>
            </a:r>
          </a:p>
          <a:p>
            <a:pPr lvl="1"/>
            <a:r>
              <a:rPr lang="en-US" dirty="0"/>
              <a:t> Creates butter</a:t>
            </a:r>
          </a:p>
          <a:p>
            <a:r>
              <a:rPr lang="en-US" dirty="0"/>
              <a:t>The remaining liquid is the buttermilk.  Originally fermented to use in baking</a:t>
            </a:r>
          </a:p>
          <a:p>
            <a:r>
              <a:rPr lang="en-US" dirty="0"/>
              <a:t>It takes 2 quarts of raw milk, separated into cream, to produce 1 pound of butter.  </a:t>
            </a:r>
          </a:p>
          <a:p>
            <a:endParaRPr lang="en-US" dirty="0"/>
          </a:p>
        </p:txBody>
      </p:sp>
    </p:spTree>
    <p:extLst>
      <p:ext uri="{BB962C8B-B14F-4D97-AF65-F5344CB8AC3E}">
        <p14:creationId xmlns:p14="http://schemas.microsoft.com/office/powerpoint/2010/main" val="381197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Butter Standards</a:t>
            </a:r>
          </a:p>
        </p:txBody>
      </p:sp>
      <p:sp>
        <p:nvSpPr>
          <p:cNvPr id="3" name="Content Placeholder 2"/>
          <p:cNvSpPr>
            <a:spLocks noGrp="1"/>
          </p:cNvSpPr>
          <p:nvPr>
            <p:ph idx="1"/>
          </p:nvPr>
        </p:nvSpPr>
        <p:spPr>
          <a:xfrm>
            <a:off x="838200" y="1964773"/>
            <a:ext cx="10515600" cy="4351338"/>
          </a:xfrm>
        </p:spPr>
        <p:txBody>
          <a:bodyPr/>
          <a:lstStyle/>
          <a:p>
            <a:pPr lvl="0"/>
            <a:r>
              <a:rPr lang="en-US" altLang="en-US" dirty="0"/>
              <a:t>Minimum butterfat amount in US and Canada is 80%</a:t>
            </a:r>
          </a:p>
          <a:p>
            <a:pPr lvl="0"/>
            <a:r>
              <a:rPr lang="en-US" altLang="en-US" dirty="0"/>
              <a:t>15% water, 5% milk solids and salt</a:t>
            </a:r>
          </a:p>
          <a:p>
            <a:pPr lvl="0"/>
            <a:r>
              <a:rPr lang="en-US" altLang="en-US" dirty="0"/>
              <a:t>European Butter ranges from 82–86% butterfat</a:t>
            </a:r>
          </a:p>
          <a:p>
            <a:pPr lvl="0"/>
            <a:r>
              <a:rPr lang="en-US" dirty="0"/>
              <a:t>"Light" butter contains 1/2 the calories, no more than 50% of the fat content, 46% less cholesterol, and 25% less salt</a:t>
            </a:r>
          </a:p>
          <a:p>
            <a:pPr lvl="0"/>
            <a:r>
              <a:rPr lang="en-US" dirty="0"/>
              <a:t>“Sweet Cream Butter” has not been salted</a:t>
            </a:r>
          </a:p>
          <a:p>
            <a:r>
              <a:rPr lang="en-US" altLang="en-US" dirty="0"/>
              <a:t>Salted butter has up </a:t>
            </a:r>
            <a:r>
              <a:rPr lang="en-US" dirty="0"/>
              <a:t>2.5%  of salt</a:t>
            </a:r>
          </a:p>
          <a:p>
            <a:pPr lvl="0"/>
            <a:endParaRPr lang="en-US" altLang="en-US" dirty="0">
              <a:latin typeface="Arial" panose="020B0604020202020204" pitchFamily="34" charset="0"/>
            </a:endParaRPr>
          </a:p>
          <a:p>
            <a:endParaRPr lang="en-US" dirty="0"/>
          </a:p>
        </p:txBody>
      </p:sp>
      <p:sp>
        <p:nvSpPr>
          <p:cNvPr id="6" name="AutoShape 3" descr="FSS 1246C Day 5- Eggs and Dairy.pptx"/>
          <p:cNvSpPr>
            <a:spLocks noChangeAspect="1" noChangeArrowheads="1"/>
          </p:cNvSpPr>
          <p:nvPr/>
        </p:nvSpPr>
        <p:spPr bwMode="auto">
          <a:xfrm>
            <a:off x="304800" y="29751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7372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Butter Grades</a:t>
            </a:r>
          </a:p>
        </p:txBody>
      </p:sp>
      <p:sp>
        <p:nvSpPr>
          <p:cNvPr id="3" name="Content Placeholder 2"/>
          <p:cNvSpPr>
            <a:spLocks noGrp="1"/>
          </p:cNvSpPr>
          <p:nvPr>
            <p:ph idx="1"/>
          </p:nvPr>
        </p:nvSpPr>
        <p:spPr>
          <a:xfrm>
            <a:off x="838200" y="1825624"/>
            <a:ext cx="10515600" cy="4879975"/>
          </a:xfrm>
        </p:spPr>
        <p:txBody>
          <a:bodyPr>
            <a:normAutofit fontScale="85000" lnSpcReduction="20000"/>
          </a:bodyPr>
          <a:lstStyle/>
          <a:p>
            <a:r>
              <a:rPr lang="en-US" dirty="0"/>
              <a:t>Graded by the USDA into AA, A and B</a:t>
            </a:r>
          </a:p>
          <a:p>
            <a:r>
              <a:rPr lang="en-US" dirty="0"/>
              <a:t>Graded according to it's color, texture, taste, and fat levels.  Sometimes an artificial coloring with the name of Annatto  may be added. </a:t>
            </a:r>
          </a:p>
          <a:p>
            <a:r>
              <a:rPr lang="en-US" dirty="0"/>
              <a:t>AA is the highest quality butter.  It is given to butters that have received a score 93-100.</a:t>
            </a:r>
          </a:p>
          <a:p>
            <a:r>
              <a:rPr lang="en-US" dirty="0"/>
              <a:t>A is just slightly less good, receiving a score of 92 or better</a:t>
            </a:r>
          </a:p>
          <a:p>
            <a:r>
              <a:rPr lang="en-US" dirty="0"/>
              <a:t>Grade B is given to scores between 90 or better and is used for baking</a:t>
            </a:r>
          </a:p>
          <a:p>
            <a:r>
              <a:rPr lang="en-US" dirty="0"/>
              <a:t>Although butter is regulated, good, fresh taste can not be guaranteed.  </a:t>
            </a:r>
          </a:p>
          <a:p>
            <a:r>
              <a:rPr lang="en-US" dirty="0"/>
              <a:t>An ideal unsalted butter should have a clean taste, free of any off flavors, delicate smooth flavor, and a waxy smooth texture.  There are many different things that could affect the quality of butter.  Tempering of the cream could affect the color and texture.  The diet of the cows also affects the quality of the cream used to make butter.  In the summer, a yellowish butter is produced.  In the winter, a whiter one.</a:t>
            </a:r>
          </a:p>
        </p:txBody>
      </p:sp>
    </p:spTree>
    <p:extLst>
      <p:ext uri="{BB962C8B-B14F-4D97-AF65-F5344CB8AC3E}">
        <p14:creationId xmlns:p14="http://schemas.microsoft.com/office/powerpoint/2010/main" val="641819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use butter</a:t>
            </a:r>
          </a:p>
        </p:txBody>
      </p:sp>
      <p:sp>
        <p:nvSpPr>
          <p:cNvPr id="3" name="Content Placeholder 2"/>
          <p:cNvSpPr>
            <a:spLocks noGrp="1"/>
          </p:cNvSpPr>
          <p:nvPr>
            <p:ph idx="1"/>
          </p:nvPr>
        </p:nvSpPr>
        <p:spPr/>
        <p:txBody>
          <a:bodyPr>
            <a:normAutofit fontScale="92500" lnSpcReduction="10000"/>
          </a:bodyPr>
          <a:lstStyle/>
          <a:p>
            <a:r>
              <a:rPr lang="en-US" dirty="0"/>
              <a:t>Melting point is around 95°F</a:t>
            </a:r>
          </a:p>
          <a:p>
            <a:r>
              <a:rPr lang="en-US" dirty="0"/>
              <a:t>Smoke Point- up to 350°F</a:t>
            </a:r>
          </a:p>
          <a:p>
            <a:r>
              <a:rPr lang="en-US" dirty="0"/>
              <a:t>Best working temperature is between 65° –70°F</a:t>
            </a:r>
          </a:p>
          <a:p>
            <a:r>
              <a:rPr lang="en-US" dirty="0"/>
              <a:t>Too cold at 50°F and too soft at 80°F</a:t>
            </a:r>
          </a:p>
          <a:p>
            <a:r>
              <a:rPr lang="en-US" dirty="0"/>
              <a:t>It should be stored under refrigeration with the temperature of 32°F to 35°F.  It is best kept frozen.</a:t>
            </a:r>
          </a:p>
          <a:p>
            <a:r>
              <a:rPr lang="en-US" dirty="0"/>
              <a:t>To clarify butter, melt whole, unsalted butter.   Remove the water and milk solids by skimming them off the top.  Do not boil, or it may scorch.  Clarifying butter makes it more stable, consistent, and richer.  </a:t>
            </a:r>
          </a:p>
          <a:p>
            <a:pPr lvl="1"/>
            <a:r>
              <a:rPr lang="en-US" dirty="0"/>
              <a:t>Similar to clarified butter is ghee.  It is clarified butter that has begun to brown.  This raises the smoke point to 375°F.  It originated in the region of India.</a:t>
            </a:r>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5287" y="365125"/>
            <a:ext cx="4028661" cy="3021496"/>
          </a:xfrm>
          <a:prstGeom prst="rect">
            <a:avLst/>
          </a:prstGeom>
        </p:spPr>
      </p:pic>
    </p:spTree>
    <p:extLst>
      <p:ext uri="{BB962C8B-B14F-4D97-AF65-F5344CB8AC3E}">
        <p14:creationId xmlns:p14="http://schemas.microsoft.com/office/powerpoint/2010/main" val="783232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Butter history</a:t>
            </a:r>
          </a:p>
        </p:txBody>
      </p:sp>
      <p:sp>
        <p:nvSpPr>
          <p:cNvPr id="3" name="Content Placeholder 2"/>
          <p:cNvSpPr>
            <a:spLocks noGrp="1"/>
          </p:cNvSpPr>
          <p:nvPr>
            <p:ph idx="1"/>
          </p:nvPr>
        </p:nvSpPr>
        <p:spPr/>
        <p:txBody>
          <a:bodyPr/>
          <a:lstStyle/>
          <a:p>
            <a:r>
              <a:rPr lang="en-US" dirty="0"/>
              <a:t>In ancient times, butter was used in religious ceremonies, and as a medicine.  </a:t>
            </a:r>
          </a:p>
          <a:p>
            <a:r>
              <a:rPr lang="en-US" dirty="0"/>
              <a:t>In Greek and Roman cultures, it was not cooked, but only used as a medicine.  </a:t>
            </a:r>
          </a:p>
          <a:p>
            <a:r>
              <a:rPr lang="en-US" dirty="0"/>
              <a:t>Not introduced to Italy or France until the 15th century.  </a:t>
            </a:r>
          </a:p>
          <a:p>
            <a:r>
              <a:rPr lang="en-US" dirty="0"/>
              <a:t>Butter is usually produced from cow milk, but can also be made from goats, donkeys, horses, buffaloes, or camels.</a:t>
            </a:r>
          </a:p>
        </p:txBody>
      </p:sp>
    </p:spTree>
    <p:extLst>
      <p:ext uri="{BB962C8B-B14F-4D97-AF65-F5344CB8AC3E}">
        <p14:creationId xmlns:p14="http://schemas.microsoft.com/office/powerpoint/2010/main" val="346347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Types of Fat </a:t>
            </a:r>
          </a:p>
        </p:txBody>
      </p:sp>
      <p:sp>
        <p:nvSpPr>
          <p:cNvPr id="3" name="Content Placeholder 2"/>
          <p:cNvSpPr>
            <a:spLocks noGrp="1"/>
          </p:cNvSpPr>
          <p:nvPr>
            <p:ph idx="1"/>
          </p:nvPr>
        </p:nvSpPr>
        <p:spPr/>
        <p:txBody>
          <a:bodyPr/>
          <a:lstStyle/>
          <a:p>
            <a:pPr marL="0" indent="0">
              <a:buNone/>
            </a:pPr>
            <a:r>
              <a:rPr lang="en-US" b="1" u="sng" dirty="0"/>
              <a:t>Margarine</a:t>
            </a:r>
            <a:r>
              <a:rPr lang="en-US" dirty="0"/>
              <a:t>- most made entirely from hydrogenated vegetable oils, with added skim milk or whey solids </a:t>
            </a:r>
          </a:p>
          <a:p>
            <a:r>
              <a:rPr lang="en-US" dirty="0"/>
              <a:t>Melting Point-94°-98°F</a:t>
            </a:r>
          </a:p>
          <a:p>
            <a:r>
              <a:rPr lang="en-US" dirty="0"/>
              <a:t>Smoke Point- 356°-370°F</a:t>
            </a:r>
          </a:p>
          <a:p>
            <a:pPr marL="0" indent="0">
              <a:buNone/>
            </a:pPr>
            <a:r>
              <a:rPr lang="en-US" b="1" u="sng" dirty="0"/>
              <a:t>Lard- </a:t>
            </a:r>
            <a:r>
              <a:rPr lang="en-US" dirty="0"/>
              <a:t>Most is rendered (melted and clarified) from pork trimmings</a:t>
            </a:r>
          </a:p>
          <a:p>
            <a:r>
              <a:rPr lang="en-US" dirty="0"/>
              <a:t>100% fat</a:t>
            </a:r>
          </a:p>
          <a:p>
            <a:r>
              <a:rPr lang="en-US" dirty="0"/>
              <a:t>Melting Point- 95°-113°F</a:t>
            </a:r>
          </a:p>
          <a:p>
            <a:r>
              <a:rPr lang="en-US" dirty="0"/>
              <a:t>Smoke Point- 360°-375°F</a:t>
            </a:r>
          </a:p>
          <a:p>
            <a:endParaRPr lang="en-US" dirty="0"/>
          </a:p>
        </p:txBody>
      </p:sp>
    </p:spTree>
    <p:extLst>
      <p:ext uri="{BB962C8B-B14F-4D97-AF65-F5344CB8AC3E}">
        <p14:creationId xmlns:p14="http://schemas.microsoft.com/office/powerpoint/2010/main" val="876384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 Template" id="{637BAA99-222C-B645-9714-C07B6E59E4CB}" vid="{7CF8884E-9F8F-2D4F-995D-BBA10E389A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FC Template</Template>
  <TotalTime>675</TotalTime>
  <Words>973</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Butter and Fats in Baking</vt:lpstr>
      <vt:lpstr>Objectives</vt:lpstr>
      <vt:lpstr>Fats in baking</vt:lpstr>
      <vt:lpstr>Butter</vt:lpstr>
      <vt:lpstr>Butter Standards</vt:lpstr>
      <vt:lpstr>Butter Grades</vt:lpstr>
      <vt:lpstr>How to use butter</vt:lpstr>
      <vt:lpstr>Butter history</vt:lpstr>
      <vt:lpstr>Other Types of Fat </vt:lpstr>
      <vt:lpstr>More Fat</vt:lpstr>
      <vt:lpstr>And more fats</vt:lpstr>
      <vt:lpstr>Storage</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Denlinger</dc:creator>
  <cp:lastModifiedBy>Lisa Parrish</cp:lastModifiedBy>
  <cp:revision>9</cp:revision>
  <dcterms:created xsi:type="dcterms:W3CDTF">2022-02-17T18:59:43Z</dcterms:created>
  <dcterms:modified xsi:type="dcterms:W3CDTF">2022-02-20T04:17:38Z</dcterms:modified>
</cp:coreProperties>
</file>