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1" r:id="rId1"/>
  </p:sldMasterIdLst>
  <p:notesMasterIdLst>
    <p:notesMasterId r:id="rId11"/>
  </p:notesMasterIdLst>
  <p:sldIdLst>
    <p:sldId id="256" r:id="rId2"/>
    <p:sldId id="257" r:id="rId3"/>
    <p:sldId id="371" r:id="rId4"/>
    <p:sldId id="322" r:id="rId5"/>
    <p:sldId id="323" r:id="rId6"/>
    <p:sldId id="325" r:id="rId7"/>
    <p:sldId id="326" r:id="rId8"/>
    <p:sldId id="369" r:id="rId9"/>
    <p:sldId id="37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49" autoAdjust="0"/>
    <p:restoredTop sz="94684"/>
  </p:normalViewPr>
  <p:slideViewPr>
    <p:cSldViewPr snapToGrid="0" snapToObjects="1">
      <p:cViewPr varScale="1">
        <p:scale>
          <a:sx n="82" d="100"/>
          <a:sy n="82" d="100"/>
        </p:scale>
        <p:origin x="10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92BFCA-5488-FF48-A805-A87A601686CA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8ECC8-7F4E-F949-9D28-08C6A70F6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715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5405C-FD8F-2143-81D2-89AE815885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DDDEFA-CFAE-F14F-96CA-90D047B5B4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32955-D62E-C643-A3F8-DC514ED0F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E610-AD6D-CB4B-BE30-F6E579BE485F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70383-1AEA-7747-BC66-5CA59A823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448205-735A-D545-B7C7-2C2448811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D1A11-4907-B948-B296-D22E363CB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788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907E9-4A36-C14B-9D6C-FE0ACF6D4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272E90-9777-F84D-A365-9E849A2529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DC6D43-E916-9E4C-91D2-7B88EA5D5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E610-AD6D-CB4B-BE30-F6E579BE485F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3245D4-B0F3-E444-B857-5810FF552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A619C-71FE-0A47-909D-A936ABF43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D1A11-4907-B948-B296-D22E363CB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90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443DEF-9C82-9F44-A0E7-19C6DCEC45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F8D183-CB55-9B4F-A818-68F79C5984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12762-E873-EB4F-9161-B84131923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E610-AD6D-CB4B-BE30-F6E579BE485F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C1FD09-D681-4042-99AC-4DD0C7EEA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B68BE2-B2E3-3149-AB9B-C1E086E65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D1A11-4907-B948-B296-D22E363CB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47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E8AB4-9AB0-E449-8863-349A4AA17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D7FAA-2E1B-FF40-A863-3E3794748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7B2A3-34CF-3548-976A-B6052108C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E610-AD6D-CB4B-BE30-F6E579BE485F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CC19D4-1520-1641-8E20-BF743C1A4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E9DF69-F9EC-8C4B-A1B7-094874F4E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D1A11-4907-B948-B296-D22E363CB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64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C345B-46EB-7A4D-844D-26C2D9333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17DD0-6A8F-5243-88F5-9D6DE1FD4C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5A52C-DBDF-E747-B53F-8738BA37D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E610-AD6D-CB4B-BE30-F6E579BE485F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49E6F7-2190-2540-A51B-688438F1B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55367-CB1A-8F45-86F1-ED52C8436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D1A11-4907-B948-B296-D22E363CB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034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50EC3-DEA2-0D4D-94C2-B116FA1FF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7B091-4190-114E-ABB8-BD6AB40C5E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98AACF-8388-E245-A727-CA6FADC0E7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4A3DE-F405-1B49-8171-4F3FF4FF6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E610-AD6D-CB4B-BE30-F6E579BE485F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230BFB-FD7B-B844-81FF-276FE719E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D04A0C-006F-C54F-93C8-EBC3D351B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D1A11-4907-B948-B296-D22E363CB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356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B8BE3-140B-0D4A-BD57-7A8DF541A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0FF9AE-2425-C046-8F21-925CBB9B8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D26657-9620-8741-8421-F054541478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EA057B-0BF7-3A4F-9E6B-5EC25D36FA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FD4625-DA34-5F48-9645-2EBA9C17EC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BFDBBF-E442-6C41-982A-AF0E8F131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E610-AD6D-CB4B-BE30-F6E579BE485F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C48F13-008C-7249-8ABF-A335A37A4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B9EE58-DE73-6E48-90FB-AEDE11486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D1A11-4907-B948-B296-D22E363CB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558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1D2EA-77D2-414F-BD2D-D5967EB27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CE20B-00C1-8E46-AA08-FF18788A2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E610-AD6D-CB4B-BE30-F6E579BE485F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31022C-2A4A-584D-93EF-47FF84E44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84B87E-B093-104B-AC04-A368E2880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D1A11-4907-B948-B296-D22E363CB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479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36DCBF-5150-E748-B3E5-04AC738A0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E610-AD6D-CB4B-BE30-F6E579BE485F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BC7E63-0796-6545-9806-626937DC5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1E9303-004D-8941-B603-8145063A4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D1A11-4907-B948-B296-D22E363CB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33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F76BB-CF90-774E-862E-3A74C7311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4C8B8-50B1-C249-B84C-21B377646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091CD-0D64-6B41-A55A-4D6F9D290E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A4B553-3DEA-5843-83A2-12BAD44E2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E610-AD6D-CB4B-BE30-F6E579BE485F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1D5D3A-0326-FA43-971E-D92B43E24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08E5E3-3A35-B74F-ABB6-06E6BE218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D1A11-4907-B948-B296-D22E363CB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760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FE122-82D1-1A4B-9496-89ECD1AD0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2B33B5-2632-6546-969E-7BDBB0E4A5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A79D5B-99DC-B044-8E1C-848DE1ED39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1AA76-4900-C54D-9B06-361C00779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E610-AD6D-CB4B-BE30-F6E579BE485F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6EDD1F-BEB7-DA42-9D2D-C1CBB5F07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452238-3036-344F-A6D9-DC566D89A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D1A11-4907-B948-B296-D22E363CB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5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0FEE63-9769-AD4B-8CBE-355BE04FA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FFCA9-FC09-574E-B9D4-91CC57A12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E720C-38E0-B24F-AF12-F95CFF5C49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AE610-AD6D-CB4B-BE30-F6E579BE485F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1C806-B7F3-4943-B10B-9EDC93E5D9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E2893-DC82-CF4B-B698-2CBB40F878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D1A11-4907-B948-B296-D22E363CB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954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A1C48-5312-7541-A74D-CB1A557AE0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Proteins and Complimentary Proteins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D2A930-9A1C-A643-BB10-1E203E7F2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429049"/>
          </a:xfrm>
        </p:spPr>
        <p:txBody>
          <a:bodyPr/>
          <a:lstStyle/>
          <a:p>
            <a:r>
              <a:rPr lang="en-US" dirty="0"/>
              <a:t>Chef Jennifer M. Denlinger, PhD, CCC, CHEP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9AE29F-1E86-C545-A868-A245F0EB4AB6}"/>
              </a:ext>
            </a:extLst>
          </p:cNvPr>
          <p:cNvSpPr/>
          <p:nvPr/>
        </p:nvSpPr>
        <p:spPr>
          <a:xfrm>
            <a:off x="0" y="0"/>
            <a:ext cx="1524000" cy="685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1AF472D-1362-1F4D-9714-4D664423AA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5500" y="6030521"/>
            <a:ext cx="2921000" cy="82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425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1DFE6B-611A-4212-A595-1E18DA0E2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358A1C-76AC-DE49-BEF5-B34BF726FEE1}"/>
              </a:ext>
            </a:extLst>
          </p:cNvPr>
          <p:cNvSpPr/>
          <p:nvPr/>
        </p:nvSpPr>
        <p:spPr>
          <a:xfrm>
            <a:off x="0" y="6030521"/>
            <a:ext cx="12192000" cy="82747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DCA9DB3-6031-4158-BA44-7E4149BB2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alternatives to a meat-based meal.</a:t>
            </a:r>
          </a:p>
          <a:p>
            <a:r>
              <a:rPr lang="en-US" dirty="0"/>
              <a:t>Try new protein alternatives</a:t>
            </a:r>
          </a:p>
          <a:p>
            <a:r>
              <a:rPr lang="en-US" dirty="0"/>
              <a:t>Calculate the differences of protein choices then compare their nutritional values. </a:t>
            </a:r>
          </a:p>
        </p:txBody>
      </p:sp>
    </p:spTree>
    <p:extLst>
      <p:ext uri="{BB962C8B-B14F-4D97-AF65-F5344CB8AC3E}">
        <p14:creationId xmlns:p14="http://schemas.microsoft.com/office/powerpoint/2010/main" val="3773672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D5AFE-9007-D64E-BE5E-3081214FB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protein value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358A1C-76AC-DE49-BEF5-B34BF726FEE1}"/>
              </a:ext>
            </a:extLst>
          </p:cNvPr>
          <p:cNvSpPr/>
          <p:nvPr/>
        </p:nvSpPr>
        <p:spPr>
          <a:xfrm>
            <a:off x="0" y="6030521"/>
            <a:ext cx="12192000" cy="82747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Content Placeholder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4416CB7-7D5C-1D46-AA9F-58A59CBEA0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35500" y="6030521"/>
            <a:ext cx="2921000" cy="827479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A31E8A3-50D5-4E5C-ADF2-1E39A6F233BD}"/>
              </a:ext>
            </a:extLst>
          </p:cNvPr>
          <p:cNvSpPr txBox="1"/>
          <p:nvPr/>
        </p:nvSpPr>
        <p:spPr>
          <a:xfrm>
            <a:off x="952500" y="1981200"/>
            <a:ext cx="11061700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accent6"/>
                </a:solidFill>
              </a:rPr>
              <a:t>1 ounce of meat, poultry, or fish =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¼ cup cooked dry beans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1 egg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1 tablespoon of peanut butter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½ ounce of nuts or seeds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¼ cup of tofu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2 tablespoons of hummus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½ soy or bean burger patty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3EB1FEA-0857-4D57-B03F-4B8DF03CDA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9758" y="4776716"/>
            <a:ext cx="6876884" cy="104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967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Protein in Food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altLang="en-US" dirty="0"/>
          </a:p>
          <a:p>
            <a:r>
              <a:rPr lang="en-US" altLang="en-US" dirty="0">
                <a:solidFill>
                  <a:schemeClr val="accent6"/>
                </a:solidFill>
              </a:rPr>
              <a:t>Incomplete proteins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Animal sources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Plant sources such as quinoa, soybeans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/>
              <a:t>Contains all amino acids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 anchor="t">
            <a:norm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Complete proteins</a:t>
            </a:r>
            <a:r>
              <a:rPr lang="en-US" dirty="0"/>
              <a:t>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Plant sources= (dried beans, nuts, seeds, vegetables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/>
              <a:t>A singular source does not contain all the amino acids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26D346-9941-45ED-8B29-0319AA9E7690}"/>
              </a:ext>
            </a:extLst>
          </p:cNvPr>
          <p:cNvSpPr/>
          <p:nvPr/>
        </p:nvSpPr>
        <p:spPr>
          <a:xfrm>
            <a:off x="0" y="6030521"/>
            <a:ext cx="12192000" cy="82747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Content Placeholder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79F75AC-F1B9-4806-B855-891C79349B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5500" y="6030521"/>
            <a:ext cx="2921000" cy="82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854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Complementary Proteins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/>
              <a:t>When two or more incomplete proteins are eaten together over a course of a day so all amino acids are present.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217920" y="1845734"/>
            <a:ext cx="4937760" cy="4481913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sz="2200" dirty="0">
                <a:solidFill>
                  <a:schemeClr val="accent6"/>
                </a:solidFill>
              </a:rPr>
              <a:t>Examples</a:t>
            </a:r>
          </a:p>
          <a:p>
            <a:r>
              <a:rPr lang="en-US" altLang="en-US" sz="2200" dirty="0"/>
              <a:t>1. Beans and tortillas</a:t>
            </a:r>
          </a:p>
          <a:p>
            <a:r>
              <a:rPr lang="en-US" altLang="en-US" sz="2200" dirty="0"/>
              <a:t>2. Peanut butter sandwich</a:t>
            </a:r>
          </a:p>
          <a:p>
            <a:r>
              <a:rPr lang="en-US" altLang="en-US" sz="2200" dirty="0"/>
              <a:t>3. Macaroni and cheese</a:t>
            </a:r>
          </a:p>
          <a:p>
            <a:r>
              <a:rPr lang="en-US" altLang="en-US" sz="2200" dirty="0"/>
              <a:t>4. Tofu with rice</a:t>
            </a:r>
          </a:p>
          <a:p>
            <a:r>
              <a:rPr lang="en-US" altLang="en-US" sz="2200" dirty="0"/>
              <a:t>5. Hummus with pita bread</a:t>
            </a:r>
          </a:p>
          <a:p>
            <a:r>
              <a:rPr lang="en-US" altLang="en-US" sz="2200" dirty="0"/>
              <a:t>6. Chickpeas and rice </a:t>
            </a:r>
          </a:p>
          <a:p>
            <a:endParaRPr lang="en-US" altLang="en-US" dirty="0"/>
          </a:p>
          <a:p>
            <a:r>
              <a:rPr lang="en-US" altLang="en-US" dirty="0"/>
              <a:t>As long as you eat a variety of plant foods, such as brown rice, corn, nuts, seeds, whole grains and wheat within each 24-hour period, your protein needs should easily be met.</a:t>
            </a:r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EC91C5-1F67-4A02-AE62-AD43BF29275C}"/>
              </a:ext>
            </a:extLst>
          </p:cNvPr>
          <p:cNvSpPr/>
          <p:nvPr/>
        </p:nvSpPr>
        <p:spPr>
          <a:xfrm>
            <a:off x="0" y="6030521"/>
            <a:ext cx="12192000" cy="82747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440D5EF-3ED9-474A-9BAE-9249F1BECC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5500" y="6030521"/>
            <a:ext cx="2921000" cy="82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127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3670300" y="70522"/>
            <a:ext cx="4217159" cy="595999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93A49F9-F4A9-445E-9DCC-C1F891083422}"/>
              </a:ext>
            </a:extLst>
          </p:cNvPr>
          <p:cNvSpPr/>
          <p:nvPr/>
        </p:nvSpPr>
        <p:spPr>
          <a:xfrm>
            <a:off x="0" y="6030521"/>
            <a:ext cx="12192000" cy="82747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998BBEA-4541-4D2D-BCBE-02DC35070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5500" y="6030521"/>
            <a:ext cx="2921000" cy="82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506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210169" y="800810"/>
            <a:ext cx="10058400" cy="842286"/>
          </a:xfrm>
        </p:spPr>
        <p:txBody>
          <a:bodyPr/>
          <a:lstStyle/>
          <a:p>
            <a:pPr eaLnBrk="1" hangingPunct="1"/>
            <a:r>
              <a:rPr lang="en-US" altLang="en-US" dirty="0"/>
              <a:t>Protein and Health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sz="3600" dirty="0"/>
              <a:t>Eating too much protein has no benefits and may result in:</a:t>
            </a:r>
          </a:p>
          <a:p>
            <a:pPr lvl="1" eaLnBrk="1" hangingPunct="1"/>
            <a:r>
              <a:rPr lang="en-US" altLang="en-US" sz="3200" dirty="0"/>
              <a:t>Excessive kcalories </a:t>
            </a:r>
          </a:p>
          <a:p>
            <a:pPr lvl="1" eaLnBrk="1" hangingPunct="1"/>
            <a:r>
              <a:rPr lang="en-US" altLang="en-US" sz="3200" dirty="0"/>
              <a:t>Excessive fat if you are eating too much high-fat animal foods</a:t>
            </a:r>
          </a:p>
          <a:p>
            <a:pPr lvl="1" eaLnBrk="1" hangingPunct="1"/>
            <a:r>
              <a:rPr lang="en-US" altLang="en-US" sz="3200" dirty="0"/>
              <a:t>Calcium loss</a:t>
            </a:r>
          </a:p>
          <a:p>
            <a:pPr eaLnBrk="1" hangingPunct="1"/>
            <a:r>
              <a:rPr lang="en-US" altLang="en-US" sz="3600" dirty="0"/>
              <a:t>High intakes of animal proteins are associated with certain cancers, such as cancer of the colon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D29D7C-1A9C-4C49-B139-09A30B3B129B}"/>
              </a:ext>
            </a:extLst>
          </p:cNvPr>
          <p:cNvSpPr/>
          <p:nvPr/>
        </p:nvSpPr>
        <p:spPr>
          <a:xfrm>
            <a:off x="0" y="6030521"/>
            <a:ext cx="12192000" cy="82747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5DA6FF2-F192-4135-8E8B-1194CD4E3C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5500" y="6030521"/>
            <a:ext cx="2921000" cy="82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702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can’t believe it’s not meat!!!!!!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031" y="2934294"/>
            <a:ext cx="3651653" cy="1741558"/>
          </a:xfr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8611565-A2A3-403D-9D85-F354374832DD}"/>
              </a:ext>
            </a:extLst>
          </p:cNvPr>
          <p:cNvSpPr/>
          <p:nvPr/>
        </p:nvSpPr>
        <p:spPr>
          <a:xfrm>
            <a:off x="0" y="6030521"/>
            <a:ext cx="12192000" cy="82747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BC0E160-23ED-4589-8C2E-6BFB1E0957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5500" y="6030521"/>
            <a:ext cx="2921000" cy="82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557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E38A6-6960-4A4A-8A0C-BDA10125C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you know which protein is the right choice?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043D8-0BE8-4B8D-BAF2-C5E6DF4CF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Each group prepares one item.</a:t>
            </a:r>
          </a:p>
          <a:p>
            <a:pPr lvl="1"/>
            <a:r>
              <a:rPr lang="en-US" dirty="0"/>
              <a:t>Prepare all the amount your instructor has provided to you.  </a:t>
            </a:r>
          </a:p>
          <a:p>
            <a:pPr lvl="1"/>
            <a:r>
              <a:rPr lang="en-US" dirty="0"/>
              <a:t>Make sure you prepare tasting size portions.</a:t>
            </a:r>
          </a:p>
          <a:p>
            <a:r>
              <a:rPr lang="en-US" dirty="0"/>
              <a:t>Use your textbook to fill in the you line-item data. </a:t>
            </a:r>
          </a:p>
          <a:p>
            <a:r>
              <a:rPr lang="en-US" dirty="0"/>
              <a:t>We will discuss what the best options based on the data, and </a:t>
            </a:r>
            <a:r>
              <a:rPr lang="en-US"/>
              <a:t>taste values.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37BDF5-624D-4DA8-9F30-B6D124FF1F2D}"/>
              </a:ext>
            </a:extLst>
          </p:cNvPr>
          <p:cNvSpPr/>
          <p:nvPr/>
        </p:nvSpPr>
        <p:spPr>
          <a:xfrm>
            <a:off x="0" y="6030521"/>
            <a:ext cx="12192000" cy="82747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66BC1C6-2584-4DD8-9AE7-21EEFE5178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5500" y="6030521"/>
            <a:ext cx="2921000" cy="82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093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C Template" id="{637BAA99-222C-B645-9714-C07B6E59E4CB}" vid="{7CF8884E-9F8F-2D4F-995D-BBA10E389A2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FC Template</Template>
  <TotalTime>1116</TotalTime>
  <Words>341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Office Theme</vt:lpstr>
      <vt:lpstr>Proteins and Complimentary Proteins </vt:lpstr>
      <vt:lpstr>Objectives</vt:lpstr>
      <vt:lpstr>What is a protein value</vt:lpstr>
      <vt:lpstr>Protein in Food</vt:lpstr>
      <vt:lpstr>Complementary Proteins</vt:lpstr>
      <vt:lpstr>PowerPoint Presentation</vt:lpstr>
      <vt:lpstr>Protein and Health</vt:lpstr>
      <vt:lpstr>I can’t believe it’s not meat!!!!!!</vt:lpstr>
      <vt:lpstr>How do you know which protein is the right choice?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Denlinger</dc:creator>
  <cp:lastModifiedBy>Lisa Parrish</cp:lastModifiedBy>
  <cp:revision>7</cp:revision>
  <dcterms:created xsi:type="dcterms:W3CDTF">2022-03-22T02:11:41Z</dcterms:created>
  <dcterms:modified xsi:type="dcterms:W3CDTF">2022-03-24T11:57:36Z</dcterms:modified>
</cp:coreProperties>
</file>