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0"/>
  </p:handoutMasterIdLst>
  <p:sldIdLst>
    <p:sldId id="257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0" r:id="rId14"/>
    <p:sldId id="272" r:id="rId15"/>
    <p:sldId id="273" r:id="rId16"/>
    <p:sldId id="275" r:id="rId17"/>
    <p:sldId id="278" r:id="rId18"/>
    <p:sldId id="279" r:id="rId19"/>
    <p:sldId id="280" r:id="rId20"/>
    <p:sldId id="281" r:id="rId21"/>
    <p:sldId id="282" r:id="rId22"/>
    <p:sldId id="283" r:id="rId23"/>
    <p:sldId id="277" r:id="rId24"/>
    <p:sldId id="261" r:id="rId25"/>
    <p:sldId id="276" r:id="rId26"/>
    <p:sldId id="284" r:id="rId27"/>
    <p:sldId id="285" r:id="rId28"/>
    <p:sldId id="286" r:id="rId29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7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E20B9-3868-4D1C-BB96-CC1F1E2B1663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54CF4-5D62-4164-BB6B-C09522C46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38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3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7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3552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6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4291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5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52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8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1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0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76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2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7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4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3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56404-6999-4EEA-8DC9-1009CBDAA98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DD1A43A-5BC6-451E-8B01-1A7D40D2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6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/>
              <a:t>The Building Blocks of Flavor</a:t>
            </a:r>
            <a:br>
              <a:rPr lang="en-US" dirty="0"/>
            </a:br>
            <a:r>
              <a:rPr lang="en-US" sz="2000" dirty="0"/>
              <a:t>Developed by Michael Carmel CEC, CCE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Flavor Pyramid is a simple way to deconstruct the complex art of building flavor</a:t>
            </a:r>
          </a:p>
          <a:p>
            <a:endParaRPr lang="en-US" sz="2400" dirty="0"/>
          </a:p>
          <a:p>
            <a:r>
              <a:rPr lang="en-US" sz="2400" dirty="0"/>
              <a:t>The six levels of the Pyramid</a:t>
            </a:r>
          </a:p>
          <a:p>
            <a:endParaRPr lang="en-US" sz="2400" dirty="0"/>
          </a:p>
          <a:p>
            <a:r>
              <a:rPr lang="en-US" sz="2400" dirty="0"/>
              <a:t>Ways to use the Flavor Pyramid</a:t>
            </a:r>
          </a:p>
        </p:txBody>
      </p:sp>
    </p:spTree>
    <p:extLst>
      <p:ext uri="{BB962C8B-B14F-4D97-AF65-F5344CB8AC3E}">
        <p14:creationId xmlns:p14="http://schemas.microsoft.com/office/powerpoint/2010/main" val="28419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268" y="638355"/>
            <a:ext cx="5317164" cy="470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67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45057"/>
            <a:ext cx="8596668" cy="1587259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/>
              <a:t>The Physiology of Taste</a:t>
            </a:r>
            <a:br>
              <a:rPr lang="en-US" b="1" dirty="0"/>
            </a:br>
            <a:r>
              <a:rPr lang="en-US" b="1" dirty="0"/>
              <a:t>Brillat-Savarin</a:t>
            </a:r>
          </a:p>
        </p:txBody>
      </p:sp>
      <p:sp>
        <p:nvSpPr>
          <p:cNvPr id="3" name="Rectangle 2"/>
          <p:cNvSpPr/>
          <p:nvPr/>
        </p:nvSpPr>
        <p:spPr>
          <a:xfrm>
            <a:off x="1035170" y="1782396"/>
            <a:ext cx="810883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u="sng" dirty="0">
              <a:latin typeface="Courier New" panose="02070309020205020404" pitchFamily="49" charset="0"/>
              <a:ea typeface="MS Mincho"/>
            </a:endParaRPr>
          </a:p>
          <a:p>
            <a:pPr algn="ctr"/>
            <a:endParaRPr lang="en-US" b="1" u="sng" dirty="0">
              <a:latin typeface="Courier New" panose="02070309020205020404" pitchFamily="49" charset="0"/>
              <a:ea typeface="MS Mincho"/>
            </a:endParaRPr>
          </a:p>
          <a:p>
            <a:pPr algn="ctr"/>
            <a:r>
              <a:rPr lang="en-US" sz="2400" b="1" u="sng" dirty="0">
                <a:latin typeface="Courier New" panose="02070309020205020404" pitchFamily="49" charset="0"/>
                <a:ea typeface="MS Mincho"/>
              </a:rPr>
              <a:t>TASTING PHYSIOLOGY</a:t>
            </a:r>
            <a:endParaRPr lang="en-US" sz="24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ea typeface="MS Mincho"/>
              </a:rPr>
              <a:t> </a:t>
            </a:r>
            <a:endParaRPr lang="en-US" sz="24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latin typeface="Courier New" panose="02070309020205020404" pitchFamily="49" charset="0"/>
                <a:ea typeface="MS Mincho"/>
              </a:rPr>
              <a:t>“SMELL &amp; TASTE FORM A SINGLE SENSE OF WHICH THE MOUTH IS THE LABORATORY AND THE NOSE IS THE CHIMNEY; OR TO SPEAK MORE EXACTLY, OF WHICH ONE SERVES FOR THE TASTING OF ACTUAL BODIES AND THE OTHER FOR THE SAVORING OF THEIR GASES.”</a:t>
            </a:r>
            <a:endParaRPr lang="en-US" sz="24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ea typeface="MS Mincho"/>
              </a:rPr>
              <a:t> </a:t>
            </a:r>
            <a:endParaRPr lang="en-US" sz="2400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217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413753"/>
          </a:xfrm>
        </p:spPr>
        <p:txBody>
          <a:bodyPr/>
          <a:lstStyle/>
          <a:p>
            <a:pPr algn="ctr"/>
            <a:r>
              <a:rPr lang="en-US" b="1" dirty="0"/>
              <a:t>The Taste Buds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789889"/>
            <a:ext cx="9030869" cy="4251473"/>
          </a:xfrm>
        </p:spPr>
        <p:txBody>
          <a:bodyPr>
            <a:normAutofit fontScale="92500" lnSpcReduction="20000"/>
          </a:bodyPr>
          <a:lstStyle/>
          <a:p>
            <a:pPr lvl="0"/>
            <a:endParaRPr lang="en-US" b="1" dirty="0"/>
          </a:p>
          <a:p>
            <a:pPr lvl="0"/>
            <a:r>
              <a:rPr lang="en-US" sz="2200" b="1" dirty="0"/>
              <a:t>BUMPS ON THE TONGUE OR </a:t>
            </a:r>
            <a:r>
              <a:rPr lang="en-US" sz="2200" b="1" i="1" u="sng" dirty="0"/>
              <a:t>PAPILLAE</a:t>
            </a:r>
            <a:r>
              <a:rPr lang="en-US" sz="2200" b="1" dirty="0"/>
              <a:t> KNOWN AS </a:t>
            </a:r>
            <a:r>
              <a:rPr lang="en-US" sz="2200" b="1" i="1" dirty="0"/>
              <a:t>TASTE BUDS</a:t>
            </a:r>
            <a:endParaRPr lang="en-US" sz="2200" dirty="0"/>
          </a:p>
          <a:p>
            <a:r>
              <a:rPr lang="en-US" sz="2200" b="1" dirty="0"/>
              <a:t> </a:t>
            </a:r>
            <a:endParaRPr lang="en-US" sz="2200" dirty="0"/>
          </a:p>
          <a:p>
            <a:pPr lvl="0"/>
            <a:r>
              <a:rPr lang="en-US" sz="2200" b="1" dirty="0"/>
              <a:t>THE AVARAGE ADULT HAS SEVERAL THOUSAND</a:t>
            </a:r>
            <a:endParaRPr lang="en-US" sz="2200" dirty="0"/>
          </a:p>
          <a:p>
            <a:r>
              <a:rPr lang="en-US" sz="2200" b="1" dirty="0"/>
              <a:t> </a:t>
            </a:r>
            <a:endParaRPr lang="en-US" sz="2200" dirty="0"/>
          </a:p>
          <a:p>
            <a:pPr lvl="0"/>
            <a:r>
              <a:rPr lang="en-US" sz="2200" b="1" dirty="0"/>
              <a:t>CHILDREN HAVE LARGER AMOUNT OF TASTE BUDS</a:t>
            </a:r>
            <a:endParaRPr lang="en-US" sz="2200" dirty="0"/>
          </a:p>
          <a:p>
            <a:r>
              <a:rPr lang="en-US" sz="2200" b="1" dirty="0"/>
              <a:t> </a:t>
            </a:r>
            <a:endParaRPr lang="en-US" sz="2200" dirty="0"/>
          </a:p>
          <a:p>
            <a:pPr lvl="0"/>
            <a:r>
              <a:rPr lang="en-US" sz="2200" b="1" dirty="0"/>
              <a:t>TASTE BUDS DECREASE IN HUMANS AFTER THE AGE OF 45</a:t>
            </a:r>
            <a:endParaRPr lang="en-US" sz="2200" dirty="0"/>
          </a:p>
          <a:p>
            <a:r>
              <a:rPr lang="en-US" sz="2200" b="1" dirty="0"/>
              <a:t> </a:t>
            </a:r>
            <a:endParaRPr lang="en-US" sz="2200" dirty="0"/>
          </a:p>
          <a:p>
            <a:pPr lvl="0"/>
            <a:r>
              <a:rPr lang="en-US" sz="2200" b="1" dirty="0"/>
              <a:t>TASTE BUDS REGENERATE ABOUT EVERY 10 DAYS (IMPORTANT FACT TO KNOW, ESPECIALLY AFTER WE HAVE A CUP OF McDonalds COFFEE)</a:t>
            </a:r>
            <a:endParaRPr lang="en-US" sz="2200" dirty="0"/>
          </a:p>
          <a:p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26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Palate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595336"/>
            <a:ext cx="4184035" cy="444602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sz="2200" u="sng" dirty="0"/>
              <a:t>5 BASIC AREAS OF TASTE</a:t>
            </a:r>
            <a:endParaRPr lang="en-US" sz="2200" dirty="0"/>
          </a:p>
          <a:p>
            <a:r>
              <a:rPr lang="en-US" sz="2200" dirty="0"/>
              <a:t> </a:t>
            </a:r>
          </a:p>
          <a:p>
            <a:pPr lvl="0"/>
            <a:r>
              <a:rPr lang="en-US" sz="2200" dirty="0"/>
              <a:t>SWEET</a:t>
            </a:r>
          </a:p>
          <a:p>
            <a:r>
              <a:rPr lang="en-US" sz="2200" dirty="0"/>
              <a:t> </a:t>
            </a:r>
          </a:p>
          <a:p>
            <a:pPr lvl="0"/>
            <a:r>
              <a:rPr lang="en-US" sz="2200" dirty="0"/>
              <a:t>SALTY</a:t>
            </a:r>
          </a:p>
          <a:p>
            <a:r>
              <a:rPr lang="en-US" sz="2200" dirty="0"/>
              <a:t> </a:t>
            </a:r>
          </a:p>
          <a:p>
            <a:pPr lvl="0"/>
            <a:r>
              <a:rPr lang="en-US" sz="2200" dirty="0"/>
              <a:t>ACIDIC</a:t>
            </a:r>
          </a:p>
          <a:p>
            <a:r>
              <a:rPr lang="en-US" sz="2200" dirty="0"/>
              <a:t> </a:t>
            </a:r>
          </a:p>
          <a:p>
            <a:pPr lvl="0"/>
            <a:r>
              <a:rPr lang="en-US" sz="2200" dirty="0"/>
              <a:t>BITTER</a:t>
            </a:r>
          </a:p>
          <a:p>
            <a:r>
              <a:rPr lang="en-US" sz="2200" dirty="0"/>
              <a:t> </a:t>
            </a:r>
          </a:p>
          <a:p>
            <a:pPr lvl="0"/>
            <a:r>
              <a:rPr lang="en-US" sz="2200" dirty="0"/>
              <a:t>PIQUANT</a:t>
            </a:r>
          </a:p>
          <a:p>
            <a:r>
              <a:rPr lang="en-US" sz="2200" dirty="0"/>
              <a:t> 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458926"/>
            <a:ext cx="8982174" cy="4582435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pic>
        <p:nvPicPr>
          <p:cNvPr id="1026" name="Picture 1" descr="Image result for tongue taste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369" y="1731523"/>
            <a:ext cx="4807924" cy="4037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5976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35932"/>
          </a:xfrm>
        </p:spPr>
        <p:txBody>
          <a:bodyPr/>
          <a:lstStyle/>
          <a:p>
            <a:pPr algn="ctr"/>
            <a:r>
              <a:rPr lang="en-US" b="1" dirty="0"/>
              <a:t>Olfactory Cells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45532"/>
            <a:ext cx="9638973" cy="4095830"/>
          </a:xfrm>
        </p:spPr>
        <p:txBody>
          <a:bodyPr>
            <a:normAutofit/>
          </a:bodyPr>
          <a:lstStyle/>
          <a:p>
            <a:pPr lvl="0" algn="ctr"/>
            <a:r>
              <a:rPr lang="en-US" sz="2000" dirty="0"/>
              <a:t>AVERAGE HUMAN HAS 5-10 MILLION</a:t>
            </a:r>
          </a:p>
          <a:p>
            <a:pPr algn="ctr"/>
            <a:r>
              <a:rPr lang="en-US" sz="2000" dirty="0"/>
              <a:t> </a:t>
            </a:r>
          </a:p>
          <a:p>
            <a:pPr lvl="0" algn="ctr"/>
            <a:r>
              <a:rPr lang="en-US" sz="2000" dirty="0"/>
              <a:t>THESE ARE NERVE CELLS WITH A DIRECT LINE TO THE BRAIN IN THE FRONTAL LOBES.</a:t>
            </a:r>
          </a:p>
          <a:p>
            <a:pPr algn="ctr"/>
            <a:r>
              <a:rPr lang="en-US" sz="2000" dirty="0"/>
              <a:t> </a:t>
            </a:r>
          </a:p>
          <a:p>
            <a:pPr lvl="0" algn="ctr"/>
            <a:r>
              <a:rPr lang="en-US" sz="2000" dirty="0"/>
              <a:t>THESE ARE THE ONLY NERVE CELLS IN THE BODY CAPABLE OF COMPLETE REGENERATION AND REPRODUCE EVERY MONTH OR TWO.</a:t>
            </a:r>
          </a:p>
          <a:p>
            <a:pPr algn="ctr"/>
            <a:r>
              <a:rPr lang="en-US" sz="2000" dirty="0"/>
              <a:t> </a:t>
            </a:r>
          </a:p>
          <a:p>
            <a:pPr lvl="0" algn="ctr"/>
            <a:r>
              <a:rPr lang="en-US" sz="2000" dirty="0"/>
              <a:t>A DOG HAS 50X THE NUMBER OF CELLS.</a:t>
            </a:r>
          </a:p>
          <a:p>
            <a:pPr algn="ctr"/>
            <a:r>
              <a:rPr lang="en-US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15969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123" y="751344"/>
            <a:ext cx="1024596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000" dirty="0">
                <a:latin typeface="Courier New" panose="02070309020205020404" pitchFamily="49" charset="0"/>
                <a:ea typeface="MS Mincho"/>
              </a:rPr>
              <a:t>OUR GREATEST SENSITIVITY TO TASTE COMES WHEN WE BREATHE OUT WITH OUR MOUTH CLOSED.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000" dirty="0">
                <a:latin typeface="Courier New" panose="02070309020205020404" pitchFamily="49" charset="0"/>
                <a:ea typeface="MS Mincho"/>
              </a:rPr>
              <a:t> AIR FROM THE LUNGS PASSES ALONG THE BACK OF THE MOUTH AND BRINGS VAPORS WITH IT. (TRY TASTING FOOD WHEN YOU HAVE A COLD OR SINUS PROBLEMS)</a:t>
            </a:r>
            <a:endParaRPr lang="en-US" sz="20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ctr"/>
            <a:r>
              <a:rPr lang="en-US" sz="2000" dirty="0">
                <a:latin typeface="Courier New" panose="02070309020205020404" pitchFamily="49" charset="0"/>
                <a:ea typeface="MS Mincho"/>
              </a:rPr>
              <a:t> </a:t>
            </a:r>
            <a:endParaRPr lang="en-US" sz="20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ctr"/>
            <a:r>
              <a:rPr lang="en-US" sz="2000" dirty="0">
                <a:latin typeface="Courier New" panose="02070309020205020404" pitchFamily="49" charset="0"/>
                <a:ea typeface="MS Mincho"/>
              </a:rPr>
              <a:t> </a:t>
            </a:r>
            <a:endParaRPr lang="en-US" sz="20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000" dirty="0">
                <a:latin typeface="Courier New" panose="02070309020205020404" pitchFamily="49" charset="0"/>
                <a:ea typeface="MS Mincho"/>
              </a:rPr>
              <a:t>AS OF 1984, 4300 FLAVOR COMPOUNDS HAVE BEEN IDENTIFIED. CURRENT ESTIMATE IS THAT 10,000 COMPOUNDS EXIST.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000" dirty="0">
                <a:latin typeface="Courier New" panose="02070309020205020404" pitchFamily="49" charset="0"/>
                <a:ea typeface="MS Mincho"/>
              </a:rPr>
              <a:t>TYPICALLY, COOKED FOOD CONTAINS 300-800 COMPOUNDS.</a:t>
            </a:r>
            <a:endParaRPr lang="en-US" sz="20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ctr"/>
            <a:r>
              <a:rPr lang="en-US" sz="2000" dirty="0">
                <a:latin typeface="Courier New" panose="02070309020205020404" pitchFamily="49" charset="0"/>
                <a:ea typeface="MS Mincho"/>
              </a:rPr>
              <a:t> </a:t>
            </a:r>
            <a:endParaRPr lang="en-US" sz="20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ctr"/>
            <a:r>
              <a:rPr lang="en-US" sz="2000" dirty="0">
                <a:latin typeface="Courier New" panose="02070309020205020404" pitchFamily="49" charset="0"/>
                <a:ea typeface="MS Mincho"/>
              </a:rPr>
              <a:t> </a:t>
            </a:r>
            <a:endParaRPr lang="en-US" sz="2000" dirty="0"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2000" dirty="0">
                <a:latin typeface="Courier New" panose="02070309020205020404" pitchFamily="49" charset="0"/>
                <a:ea typeface="MS Mincho"/>
              </a:rPr>
              <a:t>WINE TASTING HAS A NARROW TASTE SPECTRUM AND A BROAD SMELL SPECTRUM</a:t>
            </a:r>
            <a:endParaRPr lang="en-US" sz="2000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207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Building Flavor into Your Food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u="sng" dirty="0"/>
              <a:t>SALT- The key to Flavor &amp; Life</a:t>
            </a:r>
            <a:endParaRPr lang="en-US" sz="2000" dirty="0"/>
          </a:p>
          <a:p>
            <a:r>
              <a:rPr lang="en-US" b="1" dirty="0"/>
              <a:t>PRIMARILY SODIUM CHLORIDE &amp; SODIUM FLOURIDE</a:t>
            </a:r>
            <a:endParaRPr lang="en-US" dirty="0"/>
          </a:p>
          <a:p>
            <a:r>
              <a:rPr lang="en-US" b="1" dirty="0"/>
              <a:t>SODIUM BALANCE NEEDED FOR PHYSICAL ACTIVITY</a:t>
            </a:r>
            <a:endParaRPr lang="en-US" dirty="0"/>
          </a:p>
          <a:p>
            <a:pPr lvl="0"/>
            <a:r>
              <a:rPr lang="en-US" b="1" dirty="0"/>
              <a:t>HUMANS HAVE A RELATIVE SENSITIVITY TO SALT</a:t>
            </a:r>
            <a:endParaRPr lang="en-US" dirty="0"/>
          </a:p>
          <a:p>
            <a:pPr lvl="0"/>
            <a:r>
              <a:rPr lang="en-US" b="1" dirty="0"/>
              <a:t>SALT FOUND NATURALLY AND IN MANUFACTURED ITEMS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EXAMPLES(can do a vertical tasting)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IODIZED SALT</a:t>
            </a:r>
            <a:r>
              <a:rPr lang="en-US" dirty="0"/>
              <a:t>		</a:t>
            </a:r>
            <a:r>
              <a:rPr lang="en-US" b="1" dirty="0"/>
              <a:t>KOSHER SALT		SEASONING SALT</a:t>
            </a:r>
            <a:endParaRPr lang="en-US" dirty="0"/>
          </a:p>
          <a:p>
            <a:pPr marL="0" lvl="0" indent="0">
              <a:buNone/>
            </a:pPr>
            <a:r>
              <a:rPr lang="en-US" b="1" dirty="0"/>
              <a:t>COARSE SALT / FINISHING SALT</a:t>
            </a:r>
            <a:r>
              <a:rPr lang="en-US" dirty="0"/>
              <a:t>		</a:t>
            </a:r>
            <a:r>
              <a:rPr lang="en-US" b="1" dirty="0"/>
              <a:t>SEA SALT – SEVERAL TYPES</a:t>
            </a:r>
            <a:endParaRPr lang="en-US" dirty="0"/>
          </a:p>
          <a:p>
            <a:pPr marL="0" lvl="0" indent="0">
              <a:buNone/>
            </a:pPr>
            <a:endParaRPr lang="en-US" sz="2000" dirty="0"/>
          </a:p>
          <a:p>
            <a:pPr marL="0" lvl="0" indent="0">
              <a:buNone/>
            </a:pPr>
            <a:r>
              <a:rPr lang="en-US" sz="2400" b="1" dirty="0"/>
              <a:t>		</a:t>
            </a:r>
            <a:r>
              <a:rPr lang="en-US" sz="20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622201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Building Flavor into Your Food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635066" cy="469741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n-US" sz="2000" dirty="0"/>
          </a:p>
          <a:p>
            <a:pPr marL="0" lvl="0" indent="0" algn="ctr">
              <a:buNone/>
            </a:pPr>
            <a:r>
              <a:rPr lang="en-US" sz="2800" b="1" u="sng" dirty="0"/>
              <a:t>SWEET</a:t>
            </a:r>
            <a:endParaRPr lang="en-US" dirty="0"/>
          </a:p>
          <a:p>
            <a:pPr lvl="0"/>
            <a:r>
              <a:rPr lang="en-US" sz="2400" dirty="0"/>
              <a:t>SUCROSE – SIMPLE SUGAR, white, brown</a:t>
            </a:r>
          </a:p>
          <a:p>
            <a:pPr lvl="0"/>
            <a:r>
              <a:rPr lang="en-US" sz="2400" dirty="0"/>
              <a:t>GLUCOSE / DEXTROSE – COMPLEX </a:t>
            </a:r>
          </a:p>
          <a:p>
            <a:r>
              <a:rPr lang="en-US" sz="2400" dirty="0"/>
              <a:t>SUGARS, molasses, honey, maple</a:t>
            </a:r>
          </a:p>
          <a:p>
            <a:pPr lvl="0"/>
            <a:r>
              <a:rPr lang="en-US" sz="2400" dirty="0"/>
              <a:t>MALTOSE</a:t>
            </a:r>
          </a:p>
          <a:p>
            <a:pPr lvl="0"/>
            <a:r>
              <a:rPr lang="en-US" sz="2400" dirty="0"/>
              <a:t>FRUCTOSE - FRUIT</a:t>
            </a:r>
          </a:p>
          <a:p>
            <a:pPr lvl="0"/>
            <a:r>
              <a:rPr lang="en-US" sz="2400" dirty="0"/>
              <a:t>LACTOSE – MILK</a:t>
            </a:r>
          </a:p>
          <a:p>
            <a:pPr lvl="0"/>
            <a:r>
              <a:rPr lang="en-US" sz="2400" b="1" dirty="0"/>
              <a:t>Carameliztion- Mallard Principle</a:t>
            </a:r>
          </a:p>
          <a:p>
            <a:r>
              <a:rPr lang="en-US" sz="2400" dirty="0"/>
              <a:t> </a:t>
            </a:r>
          </a:p>
          <a:p>
            <a:pPr marL="0" lvl="0" indent="0" algn="ctr">
              <a:buNone/>
            </a:pPr>
            <a:endParaRPr 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val="1650525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Building Flavor into Your Food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10626206" cy="469741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n-US" sz="2000" dirty="0"/>
          </a:p>
          <a:p>
            <a:pPr marL="0" lvl="0" indent="0" algn="ctr">
              <a:buNone/>
            </a:pPr>
            <a:r>
              <a:rPr lang="en-US" sz="2800" b="1" u="sng" dirty="0"/>
              <a:t>SWEET</a:t>
            </a:r>
            <a:r>
              <a:rPr lang="en-US" dirty="0"/>
              <a:t>- </a:t>
            </a:r>
            <a:r>
              <a:rPr lang="en-US" sz="2400" b="1" dirty="0"/>
              <a:t>Carameliztion- Mallard Principle</a:t>
            </a:r>
          </a:p>
          <a:p>
            <a:pPr lvl="0"/>
            <a:r>
              <a:rPr lang="en-US" sz="2400" dirty="0"/>
              <a:t> </a:t>
            </a:r>
            <a:r>
              <a:rPr lang="en-US" sz="2000" b="1" dirty="0"/>
              <a:t>LOUIS-CAMILLE MAILLARD, FRENCH CHEMIST –1878-1936</a:t>
            </a:r>
            <a:endParaRPr lang="en-US" sz="2000" dirty="0"/>
          </a:p>
          <a:p>
            <a:pPr lvl="0"/>
            <a:r>
              <a:rPr lang="en-US" sz="2000" b="1" dirty="0"/>
              <a:t>HEATING OF AMINO ACIDS &amp; SUGAR PRODUCE NEW FLAVOR COMPOUNDS</a:t>
            </a:r>
            <a:endParaRPr lang="en-US" sz="2000" dirty="0"/>
          </a:p>
          <a:p>
            <a:pPr lvl="0"/>
            <a:r>
              <a:rPr lang="en-US" sz="2000" b="1" dirty="0"/>
              <a:t>MORE INTENSE AND MORE COMPLEX FLAVORS</a:t>
            </a:r>
            <a:endParaRPr lang="en-US" sz="2000" dirty="0"/>
          </a:p>
          <a:p>
            <a:pPr lvl="0"/>
            <a:r>
              <a:rPr lang="en-US" sz="2000" b="1" dirty="0"/>
              <a:t>DEVELOPMENT OF BROWN COLOR THAT INCREASES WITH HEAT</a:t>
            </a:r>
            <a:endParaRPr lang="en-US" sz="2000" dirty="0"/>
          </a:p>
          <a:p>
            <a:pPr lvl="0"/>
            <a:r>
              <a:rPr lang="en-US" sz="2000" b="1" dirty="0"/>
              <a:t>PRINCIPLE RESULT OF COOKING &amp; FERMENTATION</a:t>
            </a:r>
            <a:endParaRPr lang="en-US" sz="2000" dirty="0"/>
          </a:p>
          <a:p>
            <a:pPr lvl="0"/>
            <a:r>
              <a:rPr lang="en-US" sz="2000" b="1" dirty="0"/>
              <a:t>PRINCIPLE USED TO CREATE SYNTHETIC COMPOUNDS COMBING VARIOUS TYPES OF AMINO ACIDS W/ VARIOUS SUGARS</a:t>
            </a:r>
            <a:endParaRPr lang="en-US" sz="2000" dirty="0"/>
          </a:p>
          <a:p>
            <a:endParaRPr lang="en-US" sz="2400" dirty="0"/>
          </a:p>
          <a:p>
            <a:pPr marL="0" lvl="0" indent="0" algn="ctr">
              <a:buNone/>
            </a:pPr>
            <a:endParaRPr 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val="1907129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28017"/>
            <a:ext cx="8596668" cy="1128409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Building Flavor into Your Food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6427"/>
            <a:ext cx="10626206" cy="530157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u="sng" dirty="0"/>
              <a:t>BITTER</a:t>
            </a:r>
            <a:endParaRPr lang="en-US" dirty="0"/>
          </a:p>
          <a:p>
            <a:pPr lvl="0"/>
            <a:r>
              <a:rPr lang="en-US" sz="2000" b="1" dirty="0"/>
              <a:t>EXAMPLE: BURNT CARAMEL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lvl="0"/>
            <a:r>
              <a:rPr lang="en-US" sz="2000" b="1" dirty="0"/>
              <a:t>ONLY NON-PLEASANT FLAVOR OF BASIC FLAVOR SENSATIONS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lvl="0"/>
            <a:r>
              <a:rPr lang="en-US" sz="2000" b="1" dirty="0"/>
              <a:t>AVOIDANCE TO THIS FLAVOR INERTLY DEVELOPED IN EARLY MAN DUE TO ITS ASSOCIATION WITH POISONOUS PLANTS</a:t>
            </a:r>
            <a:endParaRPr lang="en-US" sz="2000" dirty="0"/>
          </a:p>
          <a:p>
            <a:endParaRPr lang="en-US" sz="2000" dirty="0"/>
          </a:p>
          <a:p>
            <a:pPr lvl="0"/>
            <a:r>
              <a:rPr lang="en-US" sz="2000" b="1" dirty="0"/>
              <a:t>HUMAN PALATE IS 10,000 TIMES MORE SENSITIVE TO BITTER FLAVOR THAN ANY OTHER FLAVOR </a:t>
            </a:r>
            <a:endParaRPr lang="en-US" sz="2000" dirty="0"/>
          </a:p>
          <a:p>
            <a:pPr lvl="0"/>
            <a:r>
              <a:rPr lang="en-US" sz="2000" b="1" dirty="0"/>
              <a:t>QUININE &amp; CAFFEINE ARE TWO BITTER ALKALOIDS WE ENJOY IN LOW CONCENTRATION</a:t>
            </a:r>
            <a:endParaRPr lang="en-US" sz="2000" dirty="0"/>
          </a:p>
          <a:p>
            <a:pPr marL="0" lvl="0" indent="0">
              <a:buNone/>
            </a:pPr>
            <a:endParaRPr lang="en-US" sz="2000" dirty="0"/>
          </a:p>
          <a:p>
            <a:endParaRPr lang="en-US" sz="2400" dirty="0"/>
          </a:p>
          <a:p>
            <a:pPr marL="0" lvl="0" indent="0" algn="ctr">
              <a:buNone/>
            </a:pPr>
            <a:endParaRPr 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val="90224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62000" y="609600"/>
            <a:ext cx="8297333" cy="13208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This seminar will cover the following: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160588"/>
            <a:ext cx="8596313" cy="3881437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How we taste and experience flavor</a:t>
            </a:r>
          </a:p>
          <a:p>
            <a:pPr algn="ctr"/>
            <a:r>
              <a:rPr lang="en-US" sz="2800" dirty="0"/>
              <a:t>• The science of flavor</a:t>
            </a:r>
          </a:p>
          <a:p>
            <a:pPr algn="ctr"/>
            <a:r>
              <a:rPr lang="en-US" sz="2800" dirty="0"/>
              <a:t>• The flavor components of various world cuisines</a:t>
            </a:r>
          </a:p>
          <a:p>
            <a:pPr algn="ctr"/>
            <a:r>
              <a:rPr lang="en-US" sz="2800" dirty="0"/>
              <a:t>• The building blocks of complex flavor</a:t>
            </a:r>
          </a:p>
          <a:p>
            <a:pPr algn="ctr"/>
            <a:r>
              <a:rPr lang="en-US" sz="2800" dirty="0"/>
              <a:t>• How to evaluate flavor</a:t>
            </a:r>
          </a:p>
          <a:p>
            <a:pPr algn="ctr"/>
            <a:r>
              <a:rPr lang="en-US" sz="2800" dirty="0"/>
              <a:t>• How to create big, bold flavors</a:t>
            </a:r>
          </a:p>
        </p:txBody>
      </p:sp>
    </p:spTree>
    <p:extLst>
      <p:ext uri="{BB962C8B-B14F-4D97-AF65-F5344CB8AC3E}">
        <p14:creationId xmlns:p14="http://schemas.microsoft.com/office/powerpoint/2010/main" val="921086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294" y="0"/>
            <a:ext cx="8596668" cy="112014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Building Flavor into Your Food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6426"/>
            <a:ext cx="10626206" cy="69017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/>
              <a:t>ACIDS</a:t>
            </a:r>
          </a:p>
          <a:p>
            <a:pPr marL="0" indent="0">
              <a:buNone/>
            </a:pPr>
            <a:r>
              <a:rPr lang="en-US" sz="2000" u="sng" dirty="0"/>
              <a:t>MAJOR SOURCES:</a:t>
            </a:r>
            <a:endParaRPr lang="en-US" sz="2000" dirty="0"/>
          </a:p>
          <a:p>
            <a:endParaRPr lang="en-US" sz="2000" dirty="0"/>
          </a:p>
          <a:p>
            <a:pPr lvl="1"/>
            <a:r>
              <a:rPr lang="en-US" sz="2000" dirty="0"/>
              <a:t>CITRIC ACID-FRUITS AND VEGETABLES, raspberry, apple, rice wine, </a:t>
            </a:r>
          </a:p>
          <a:p>
            <a:pPr lvl="1"/>
            <a:r>
              <a:rPr lang="en-US" sz="2000" dirty="0"/>
              <a:t>ACETIC ACID-VINEGAR, sherry, balsamic, champagne, red &amp; white wine</a:t>
            </a:r>
          </a:p>
          <a:p>
            <a:pPr lvl="1"/>
            <a:r>
              <a:rPr lang="en-US" sz="2000" dirty="0"/>
              <a:t>LACTIC ACID-MILK PRODUCTS</a:t>
            </a:r>
          </a:p>
          <a:p>
            <a:endParaRPr lang="en-US" sz="2000" dirty="0"/>
          </a:p>
          <a:p>
            <a:pPr lvl="0"/>
            <a:r>
              <a:rPr lang="en-US" sz="2000" dirty="0"/>
              <a:t>REASONS FOR PALATABILITY: VITAMIN “C” PREVENTION OF SCURVEY </a:t>
            </a:r>
          </a:p>
          <a:p>
            <a:pPr marL="0" lvl="0" indent="0">
              <a:buNone/>
            </a:pPr>
            <a:r>
              <a:rPr lang="en-US" sz="2000" dirty="0"/>
              <a:t>	OR ACCEPTABLE PH LEVEL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r>
              <a:rPr lang="en-US" sz="2000" dirty="0"/>
              <a:t>USED AS FLAVOR SUBSTITUTE IN REDUCING AMOUNT OF SALT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3218086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946725" cy="11049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Building Flavor into Your Food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304533"/>
            <a:ext cx="1081278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en-US" altLang="en-US" sz="2800" b="1" dirty="0"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PIQUANT</a:t>
            </a: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EVOLUTION – PHYSIOLOGICAL EFFECT OF PERSPIRATION – COOLING THE BODY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IMPORTANT TO SEVERAL CULTURES THAT LIVE IN HOT CLIMATE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RELATIVE SENSITIVITY – CONDITIONING AND ENVIRONMENT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PEPPERS –SCOVILLE SCALE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OVERUSE – “BURN THE PALATE”</a:t>
            </a: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altLang="en-US" sz="20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EXAMPLES: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CHILES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	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PEPPERCORNS (green, black, white, pink)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HORSERADISH		MUSTARD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84429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946725" cy="1104900"/>
          </a:xfrm>
        </p:spPr>
        <p:txBody>
          <a:bodyPr/>
          <a:lstStyle/>
          <a:p>
            <a:pPr algn="ctr"/>
            <a:r>
              <a:rPr lang="en-US" b="1" dirty="0"/>
              <a:t>Building Flavor into Your Food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-2558056"/>
            <a:ext cx="10812780" cy="1255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en-US" altLang="en-US" sz="2800" b="1" dirty="0">
                <a:latin typeface="+mj-lt"/>
                <a:ea typeface="MS Mincho" charset="-128"/>
                <a:cs typeface="Courier New" panose="02070309020205020404" pitchFamily="49" charset="0"/>
              </a:rPr>
              <a:t>UMAMI</a:t>
            </a:r>
          </a:p>
          <a:p>
            <a:pPr algn="ctr"/>
            <a:r>
              <a:rPr lang="en-US" sz="2400" b="1" dirty="0">
                <a:latin typeface="+mj-lt"/>
              </a:rPr>
              <a:t>JAPANESE TERM REFERRING TO SATISFYING MEAT TASTE FOUND GENERALLY IN PROTEIN FOODS. </a:t>
            </a:r>
            <a:endParaRPr lang="en-US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  </a:t>
            </a:r>
            <a:endParaRPr lang="en-US" sz="2400" dirty="0">
              <a:latin typeface="+mj-lt"/>
            </a:endParaRPr>
          </a:p>
          <a:p>
            <a:r>
              <a:rPr lang="en-US" sz="2400" b="1" u="sng" dirty="0">
                <a:latin typeface="+mj-lt"/>
              </a:rPr>
              <a:t>FOUND IN:</a:t>
            </a:r>
            <a:endParaRPr lang="en-US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 </a:t>
            </a:r>
            <a:endParaRPr lang="en-US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MEAT						HARD GRATING CHEESE (Parmesean)</a:t>
            </a:r>
            <a:endParaRPr lang="en-US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 </a:t>
            </a:r>
            <a:endParaRPr lang="en-US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SOY PRODUCTS			SMOKY PRODUCTS</a:t>
            </a:r>
            <a:endParaRPr lang="en-US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 </a:t>
            </a:r>
            <a:endParaRPr lang="en-US" sz="2400" dirty="0">
              <a:latin typeface="+mj-lt"/>
            </a:endParaRPr>
          </a:p>
          <a:p>
            <a:r>
              <a:rPr lang="en-US" sz="2400" b="1">
                <a:latin typeface="+mj-lt"/>
              </a:rPr>
              <a:t>SEA WEED				CARAMELIZATION</a:t>
            </a:r>
            <a:endParaRPr lang="en-US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 </a:t>
            </a:r>
            <a:endParaRPr lang="en-US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MUSHROOMS</a:t>
            </a:r>
            <a:endParaRPr lang="en-US" sz="2400" dirty="0">
              <a:latin typeface="+mj-lt"/>
            </a:endParaRPr>
          </a:p>
          <a:p>
            <a:r>
              <a:rPr lang="en-US" b="1" dirty="0">
                <a:latin typeface="+mj-lt"/>
              </a:rPr>
              <a:t> </a:t>
            </a:r>
            <a:endParaRPr lang="en-US" dirty="0">
              <a:latin typeface="+mj-lt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en-US" altLang="en-US" sz="2800" b="1" dirty="0"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51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Building Flavor into Your Food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4" y="2109789"/>
            <a:ext cx="8596668" cy="388077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n-US" sz="2000" dirty="0"/>
          </a:p>
          <a:p>
            <a:pPr marL="0" lvl="0" indent="0">
              <a:buNone/>
            </a:pPr>
            <a:r>
              <a:rPr lang="en-US" sz="2400" b="1" dirty="0"/>
              <a:t>MARINADES				 DRY RUBS</a:t>
            </a:r>
          </a:p>
          <a:p>
            <a:pPr marL="0" lvl="0" indent="0">
              <a:buNone/>
            </a:pPr>
            <a:endParaRPr lang="en-US" sz="2400" b="1" dirty="0"/>
          </a:p>
          <a:p>
            <a:pPr marL="0" lvl="0" indent="0">
              <a:buNone/>
            </a:pPr>
            <a:r>
              <a:rPr lang="en-US" sz="2400" b="1" dirty="0"/>
              <a:t>			NFUSED OILS				SALSA</a:t>
            </a:r>
          </a:p>
          <a:p>
            <a:pPr marL="0" lvl="0" indent="0">
              <a:buNone/>
            </a:pPr>
            <a:endParaRPr lang="en-US" sz="2400" b="1" dirty="0"/>
          </a:p>
          <a:p>
            <a:pPr marL="0" lvl="0" indent="0">
              <a:buNone/>
            </a:pPr>
            <a:r>
              <a:rPr lang="en-US" sz="2400" b="1" dirty="0"/>
              <a:t>VINAIGRETTES				CITRUS				REDUCTION</a:t>
            </a:r>
          </a:p>
          <a:p>
            <a:pPr marL="0" lvl="0" indent="0">
              <a:buNone/>
            </a:pPr>
            <a:endParaRPr lang="en-US" sz="2400" b="1" dirty="0"/>
          </a:p>
          <a:p>
            <a:pPr marL="0" lvl="0" indent="0">
              <a:buNone/>
            </a:pPr>
            <a:r>
              <a:rPr lang="en-US" sz="2400" b="1" dirty="0"/>
              <a:t>				INFUSIONS		SMOKING			</a:t>
            </a:r>
            <a:r>
              <a:rPr lang="en-US" sz="20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486618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99" y="389467"/>
            <a:ext cx="9584267" cy="54186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68469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Shared Sense of Community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16379" y="2085039"/>
            <a:ext cx="9318577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IDENTIFIERS OF CIVILIZATIONS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3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ea typeface="MS Mincho" charset="-128"/>
              <a:cs typeface="Courier New" panose="02070309020205020404" pitchFamily="49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3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EXAMPLES: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MEXICO &amp; LATIN AMERICA – CHILES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CHINA &amp; THE FAR EAST -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FERMENTED SOY BEANS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INDIA - TURMERIC &amp; CARDAMON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MS Mincho" charset="-128"/>
                <a:cs typeface="Courier New" panose="02070309020205020404" pitchFamily="49" charset="0"/>
              </a:rPr>
              <a:t>THE MEDITERRANEAN - OREGANO &amp; GARLIC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66034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Flavor Combinations</a:t>
            </a:r>
          </a:p>
        </p:txBody>
      </p:sp>
      <p:sp>
        <p:nvSpPr>
          <p:cNvPr id="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20040" y="757457"/>
            <a:ext cx="1030986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endParaRPr lang="en-US" altLang="en-US" sz="2000" b="1" dirty="0">
              <a:latin typeface="+mn-lt"/>
              <a:ea typeface="MS Mincho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MS Mincho"/>
              <a:cs typeface="Courier New" panose="02070309020205020404" pitchFamily="49" charset="0"/>
            </a:endParaRPr>
          </a:p>
          <a:p>
            <a:pPr defTabSz="914400">
              <a:buClrTx/>
              <a:buSzTx/>
            </a:pPr>
            <a:r>
              <a:rPr lang="en-US" altLang="en-US" sz="2400" b="1" dirty="0">
                <a:latin typeface="+mn-lt"/>
                <a:ea typeface="MS Mincho" charset="-128"/>
                <a:cs typeface="Courier New" panose="02070309020205020404" pitchFamily="49" charset="0"/>
              </a:rPr>
              <a:t>HEAT AFFECTS PALATABILITY</a:t>
            </a:r>
            <a:endParaRPr lang="en-US" altLang="en-US" sz="24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defTabSz="914400">
              <a:buClrTx/>
              <a:buSzTx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/>
                <a:cs typeface="Courier New" panose="02070309020205020404" pitchFamily="49" charset="0"/>
              </a:rPr>
              <a:t>FATS AFFECT PALATABILITY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defTabSz="914400">
              <a:buClrTx/>
              <a:buSzTx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/>
                <a:cs typeface="Courier New" panose="02070309020205020404" pitchFamily="49" charset="0"/>
              </a:rPr>
              <a:t>SWEET &amp; SOUR – ASIAN CONCEPT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defTabSz="914400">
              <a:buClrTx/>
              <a:buSzTx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/>
                <a:cs typeface="Courier New" panose="02070309020205020404" pitchFamily="49" charset="0"/>
              </a:rPr>
              <a:t>MAXIMIZE FLAVOR AT RANGE BETWEEN 72-105 DEGREES.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MS Mincho"/>
              <a:cs typeface="Courier New" panose="02070309020205020404" pitchFamily="49" charset="0"/>
            </a:endParaRPr>
          </a:p>
          <a:p>
            <a:pPr defTabSz="914400">
              <a:buClrTx/>
              <a:buSzTx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/>
                <a:cs typeface="Courier New" panose="02070309020205020404" pitchFamily="49" charset="0"/>
              </a:rPr>
              <a:t>SWEET &amp; SOUR MAXIMIZED AT THE HIGHER TEMPERATURE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/>
                <a:cs typeface="Courier New" panose="02070309020205020404" pitchFamily="49" charset="0"/>
              </a:rPr>
              <a:t>RANGE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</a:tabLst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defTabSz="914400">
              <a:buClrTx/>
              <a:buSzTx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/>
                <a:cs typeface="Courier New" panose="02070309020205020404" pitchFamily="49" charset="0"/>
              </a:rPr>
              <a:t>BALANCE OF FLAVORS EXTREMELY IMPORTANT IN COMBINATION FLAVORS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21994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8680" y="525780"/>
            <a:ext cx="82753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3600" dirty="0">
              <a:ea typeface="MS Mincho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3600" b="1" u="sng" dirty="0">
                <a:ea typeface="MS Mincho"/>
              </a:rPr>
              <a:t>SEVERAL TYPES OF COMBINATIONS</a:t>
            </a:r>
            <a:endParaRPr lang="en-US" sz="3600" b="1" u="sng" dirty="0">
              <a:ea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3600" dirty="0">
                <a:ea typeface="MS Mincho"/>
              </a:rPr>
              <a:t>SWEET &amp; SOUR – </a:t>
            </a:r>
            <a:r>
              <a:rPr lang="en-US" sz="3600" i="1" dirty="0">
                <a:ea typeface="MS Mincho"/>
              </a:rPr>
              <a:t>ORANGE SAUCE</a:t>
            </a:r>
            <a:endParaRPr lang="en-US" sz="3600" dirty="0">
              <a:ea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3600" dirty="0">
                <a:ea typeface="MS Mincho"/>
              </a:rPr>
              <a:t>HOT &amp; SOUR – </a:t>
            </a:r>
            <a:r>
              <a:rPr lang="en-US" sz="3600" i="1" dirty="0">
                <a:ea typeface="MS Mincho"/>
              </a:rPr>
              <a:t>CHINESE SOUP</a:t>
            </a:r>
            <a:endParaRPr lang="en-US" sz="3600" dirty="0">
              <a:ea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3600" dirty="0">
                <a:ea typeface="MS Mincho"/>
              </a:rPr>
              <a:t>ACID/FAT – </a:t>
            </a:r>
            <a:r>
              <a:rPr lang="en-US" sz="3600" i="1" dirty="0">
                <a:ea typeface="MS Mincho"/>
              </a:rPr>
              <a:t>FATTY MEAT &amp; LEMON</a:t>
            </a:r>
            <a:endParaRPr lang="en-US" sz="3600" dirty="0">
              <a:ea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3600" dirty="0">
                <a:ea typeface="MS Mincho"/>
              </a:rPr>
              <a:t>ACID/FAT/PIQUANT – </a:t>
            </a:r>
            <a:r>
              <a:rPr lang="en-US" sz="3600" i="1" dirty="0">
                <a:ea typeface="MS Mincho"/>
              </a:rPr>
              <a:t>CHIPOTLE BBQ PORK</a:t>
            </a:r>
          </a:p>
          <a:p>
            <a:pPr lvl="1"/>
            <a:r>
              <a:rPr lang="en-US" sz="2800" b="1" dirty="0"/>
              <a:t>5. </a:t>
            </a:r>
            <a:r>
              <a:rPr lang="en-US" sz="3600" dirty="0"/>
              <a:t>FAT/ACID/PIQUANT/SWEET – </a:t>
            </a:r>
            <a:r>
              <a:rPr lang="en-US" sz="3600" i="1" dirty="0"/>
              <a:t>BBQ </a:t>
            </a:r>
            <a:endParaRPr lang="en-US" sz="3600" dirty="0"/>
          </a:p>
          <a:p>
            <a:r>
              <a:rPr lang="en-US" sz="3600" i="1" dirty="0"/>
              <a:t>PORK W/SWEET BBQ SAUCE</a:t>
            </a:r>
            <a:endParaRPr lang="en-US" sz="3600" dirty="0"/>
          </a:p>
          <a:p>
            <a:r>
              <a:rPr lang="en-US" sz="3600" dirty="0"/>
              <a:t> 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</a:pPr>
            <a:endParaRPr lang="en-US" sz="36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0478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Lets Do Some Tasting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#1 salt – kosher and fleur de </a:t>
            </a:r>
            <a:r>
              <a:rPr lang="en-US" sz="2400" b="1" dirty="0" err="1"/>
              <a:t>sel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#2 sugar- caramel</a:t>
            </a:r>
          </a:p>
          <a:p>
            <a:pPr marL="0" indent="0">
              <a:buNone/>
            </a:pPr>
            <a:r>
              <a:rPr lang="en-US" sz="2400" b="1" dirty="0"/>
              <a:t>#3 caramelized onions-plain and with vinegar</a:t>
            </a:r>
          </a:p>
          <a:p>
            <a:pPr marL="0" indent="0">
              <a:buNone/>
            </a:pPr>
            <a:r>
              <a:rPr lang="en-US" sz="2400" b="1" dirty="0"/>
              <a:t>#4 salad dressing / wing sauce</a:t>
            </a:r>
          </a:p>
          <a:p>
            <a:pPr marL="0" indent="0">
              <a:buNone/>
            </a:pPr>
            <a:r>
              <a:rPr lang="en-US" sz="2400" b="1" dirty="0"/>
              <a:t>#5 sautéed mushrooms in soy w/ seaweed</a:t>
            </a:r>
          </a:p>
          <a:p>
            <a:pPr marL="0" indent="0">
              <a:buNone/>
            </a:pPr>
            <a:r>
              <a:rPr lang="en-US" sz="2400" b="1" dirty="0"/>
              <a:t>#6 dry rub Chicken with chipotle BBQ spice</a:t>
            </a:r>
          </a:p>
          <a:p>
            <a:pPr marL="0" indent="0">
              <a:buNone/>
            </a:pPr>
            <a:r>
              <a:rPr lang="en-US" sz="2400" b="1" dirty="0"/>
              <a:t>#7 </a:t>
            </a:r>
            <a:r>
              <a:rPr lang="en-US" sz="2400" b="1"/>
              <a:t>Garam Masala 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#8 bitter chocolate vs semi-sweet chocolate w/ Pretzels</a:t>
            </a:r>
          </a:p>
        </p:txBody>
      </p:sp>
    </p:spTree>
    <p:extLst>
      <p:ext uri="{BB962C8B-B14F-4D97-AF65-F5344CB8AC3E}">
        <p14:creationId xmlns:p14="http://schemas.microsoft.com/office/powerpoint/2010/main" val="46348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67" y="118533"/>
            <a:ext cx="8974666" cy="6062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021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67" y="609600"/>
            <a:ext cx="8884535" cy="1320800"/>
          </a:xfrm>
          <a:solidFill>
            <a:srgbClr val="FFFF00"/>
          </a:solidFill>
        </p:spPr>
        <p:txBody>
          <a:bodyPr/>
          <a:lstStyle/>
          <a:p>
            <a:r>
              <a:rPr lang="en-US" b="1" dirty="0"/>
              <a:t>THE FLAVOR PYRAMID: LAYER BY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IT BEGINS WITH EMOTIONS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800" b="1" dirty="0"/>
              <a:t>Childhood experiences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2800" b="1" dirty="0"/>
              <a:t>Memories, predisposed emotional perceptions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8886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67" y="609600"/>
            <a:ext cx="8884535" cy="13208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THE FLAVOR PYRAMID: LAYER BY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All Eyes on Flavor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800" b="1" dirty="0"/>
              <a:t>Visual Appearance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2800" b="1" dirty="0"/>
              <a:t>Colors, contrast, size, height, plate coverage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314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67" y="609600"/>
            <a:ext cx="8884535" cy="13208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THE FLAVOR PYRAMID: LAYER BY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The Nose Knows: Aromas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800" b="1" dirty="0"/>
              <a:t>The Olfactory System</a:t>
            </a:r>
          </a:p>
          <a:p>
            <a:pPr marL="0" indent="0" algn="ctr">
              <a:buNone/>
            </a:pPr>
            <a:r>
              <a:rPr lang="en-US" sz="2800" b="1" dirty="0"/>
              <a:t>Bakery smells, brewing coffee</a:t>
            </a:r>
          </a:p>
          <a:p>
            <a:pPr marL="0" indent="0" algn="ctr">
              <a:buNone/>
            </a:pPr>
            <a:r>
              <a:rPr lang="en-US" sz="2800" b="1" dirty="0"/>
              <a:t>Aroma and taste work together- The buddy system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1116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67" y="609600"/>
            <a:ext cx="8884535" cy="1320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/>
              <a:t>THE FLAVOR PYRAMID: LAYER BY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/>
              <a:t>More Than A Feeling: Texture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800" dirty="0"/>
              <a:t>Crunchy, Crispy, soft, firm,</a:t>
            </a:r>
          </a:p>
          <a:p>
            <a:pPr algn="ctr"/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mushy, smooth, creamy, etc.</a:t>
            </a:r>
          </a:p>
          <a:p>
            <a:pPr algn="ctr"/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Cooking al dente</a:t>
            </a:r>
          </a:p>
        </p:txBody>
      </p:sp>
    </p:spTree>
    <p:extLst>
      <p:ext uri="{BB962C8B-B14F-4D97-AF65-F5344CB8AC3E}">
        <p14:creationId xmlns:p14="http://schemas.microsoft.com/office/powerpoint/2010/main" val="235940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67" y="609600"/>
            <a:ext cx="8884535" cy="13208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THE FLAVOR PYRAMID: LAYER BY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Taste the Feel: Sensations</a:t>
            </a:r>
          </a:p>
          <a:p>
            <a:pPr marL="0" indent="0" algn="ctr">
              <a:buNone/>
            </a:pPr>
            <a:r>
              <a:rPr lang="en-US" sz="2400" b="1" dirty="0"/>
              <a:t>Sensations include burn, bite, astringency, pungency, cooling, numbing, fullness, tingle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400" b="1" dirty="0"/>
              <a:t>Ex: hot chilies, lemon makes you pucker, cool milk extinguishes</a:t>
            </a:r>
          </a:p>
        </p:txBody>
      </p:sp>
    </p:spTree>
    <p:extLst>
      <p:ext uri="{BB962C8B-B14F-4D97-AF65-F5344CB8AC3E}">
        <p14:creationId xmlns:p14="http://schemas.microsoft.com/office/powerpoint/2010/main" val="793189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67" y="609600"/>
            <a:ext cx="8884535" cy="13208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THE FLAVOR PYRAMID: LAYER BY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450077" cy="388077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/>
              <a:t>The Big Matter of Taste</a:t>
            </a:r>
            <a:endParaRPr lang="en-US" sz="2400" b="1" dirty="0"/>
          </a:p>
          <a:p>
            <a:pPr marL="0" indent="0">
              <a:buNone/>
            </a:pPr>
            <a:r>
              <a:rPr lang="en-US" sz="2800" b="1" u="sng" dirty="0"/>
              <a:t>The basic tastes</a:t>
            </a:r>
          </a:p>
          <a:p>
            <a:pPr marL="0" indent="0">
              <a:buNone/>
            </a:pPr>
            <a:r>
              <a:rPr lang="en-US" sz="2400" b="1" dirty="0"/>
              <a:t>1. Salty</a:t>
            </a:r>
          </a:p>
          <a:p>
            <a:pPr marL="0" indent="0">
              <a:buNone/>
            </a:pPr>
            <a:r>
              <a:rPr lang="en-US" sz="2400" b="1" dirty="0"/>
              <a:t>			2.Sweet</a:t>
            </a:r>
          </a:p>
          <a:p>
            <a:pPr marL="0" indent="0">
              <a:buNone/>
            </a:pPr>
            <a:r>
              <a:rPr lang="en-US" sz="2400" b="1" dirty="0"/>
              <a:t>						3. Sour</a:t>
            </a:r>
          </a:p>
          <a:p>
            <a:pPr marL="0" indent="0">
              <a:buNone/>
            </a:pPr>
            <a:r>
              <a:rPr lang="en-US" sz="2400" b="1" dirty="0"/>
              <a:t>									4. Bitter</a:t>
            </a:r>
          </a:p>
          <a:p>
            <a:pPr marL="0" indent="0">
              <a:buNone/>
            </a:pPr>
            <a:r>
              <a:rPr lang="en-US" sz="2400" b="1" dirty="0"/>
              <a:t>												5.Piquant</a:t>
            </a:r>
          </a:p>
          <a:p>
            <a:pPr marL="0" indent="0">
              <a:buNone/>
            </a:pPr>
            <a:r>
              <a:rPr lang="en-US" sz="2400" b="1" dirty="0"/>
              <a:t>															6. Umami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294091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</TotalTime>
  <Words>763</Words>
  <Application>Microsoft Office PowerPoint</Application>
  <PresentationFormat>Widescreen</PresentationFormat>
  <Paragraphs>253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Courier New</vt:lpstr>
      <vt:lpstr>Trebuchet MS</vt:lpstr>
      <vt:lpstr>Wingdings 3</vt:lpstr>
      <vt:lpstr>Facet</vt:lpstr>
      <vt:lpstr>The Building Blocks of Flavor Developed by Michael Carmel CEC, CCE</vt:lpstr>
      <vt:lpstr>This seminar will cover the following:</vt:lpstr>
      <vt:lpstr>PowerPoint Presentation</vt:lpstr>
      <vt:lpstr>THE FLAVOR PYRAMID: LAYER BY LAYER</vt:lpstr>
      <vt:lpstr>THE FLAVOR PYRAMID: LAYER BY LAYER</vt:lpstr>
      <vt:lpstr>THE FLAVOR PYRAMID: LAYER BY LAYER</vt:lpstr>
      <vt:lpstr>THE FLAVOR PYRAMID: LAYER BY LAYER</vt:lpstr>
      <vt:lpstr>THE FLAVOR PYRAMID: LAYER BY LAYER</vt:lpstr>
      <vt:lpstr>THE FLAVOR PYRAMID: LAYER BY LAYER</vt:lpstr>
      <vt:lpstr>PowerPoint Presentation</vt:lpstr>
      <vt:lpstr>The Physiology of Taste Brillat-Savarin</vt:lpstr>
      <vt:lpstr>The Taste Buds</vt:lpstr>
      <vt:lpstr>The Palate</vt:lpstr>
      <vt:lpstr>Olfactory Cells</vt:lpstr>
      <vt:lpstr>PowerPoint Presentation</vt:lpstr>
      <vt:lpstr>Building Flavor into Your Food</vt:lpstr>
      <vt:lpstr>Building Flavor into Your Food</vt:lpstr>
      <vt:lpstr>Building Flavor into Your Food</vt:lpstr>
      <vt:lpstr>Building Flavor into Your Food</vt:lpstr>
      <vt:lpstr>Building Flavor into Your Food</vt:lpstr>
      <vt:lpstr>Building Flavor into Your Food</vt:lpstr>
      <vt:lpstr>Building Flavor into Your Food</vt:lpstr>
      <vt:lpstr>Building Flavor into Your Food</vt:lpstr>
      <vt:lpstr>PowerPoint Presentation</vt:lpstr>
      <vt:lpstr>Shared Sense of Community</vt:lpstr>
      <vt:lpstr>Flavor Combinations</vt:lpstr>
      <vt:lpstr>PowerPoint Presentation</vt:lpstr>
      <vt:lpstr>Lets Do Some Tasting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Carmel,Michael</cp:lastModifiedBy>
  <cp:revision>18</cp:revision>
  <cp:lastPrinted>2018-10-02T15:27:46Z</cp:lastPrinted>
  <dcterms:created xsi:type="dcterms:W3CDTF">2017-10-17T04:16:04Z</dcterms:created>
  <dcterms:modified xsi:type="dcterms:W3CDTF">2020-11-16T13:06:11Z</dcterms:modified>
</cp:coreProperties>
</file>