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6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597B4-3D44-4A12-8CEC-66C4A6BCC689}" v="4" dt="2023-10-21T19:06:08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84"/>
  </p:normalViewPr>
  <p:slideViewPr>
    <p:cSldViewPr snapToGrid="0" snapToObjects="1">
      <p:cViewPr varScale="1">
        <p:scale>
          <a:sx n="53" d="100"/>
          <a:sy n="53" d="100"/>
        </p:scale>
        <p:origin x="5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Denlinger" userId="43ede3e4-a810-4265-b441-c40752c7a927" providerId="ADAL" clId="{975B3794-934E-4D3A-8E37-ADEB4F7BD61F}"/>
    <pc:docChg chg="modSld">
      <pc:chgData name="Jennifer Denlinger" userId="43ede3e4-a810-4265-b441-c40752c7a927" providerId="ADAL" clId="{975B3794-934E-4D3A-8E37-ADEB4F7BD61F}" dt="2023-10-21T19:19:22.971" v="30" actId="20577"/>
      <pc:docMkLst>
        <pc:docMk/>
      </pc:docMkLst>
      <pc:sldChg chg="modSp mod">
        <pc:chgData name="Jennifer Denlinger" userId="43ede3e4-a810-4265-b441-c40752c7a927" providerId="ADAL" clId="{975B3794-934E-4D3A-8E37-ADEB4F7BD61F}" dt="2023-10-21T19:19:22.971" v="30" actId="20577"/>
        <pc:sldMkLst>
          <pc:docMk/>
          <pc:sldMk cId="3758425881" sldId="256"/>
        </pc:sldMkLst>
        <pc:spChg chg="mod">
          <ac:chgData name="Jennifer Denlinger" userId="43ede3e4-a810-4265-b441-c40752c7a927" providerId="ADAL" clId="{975B3794-934E-4D3A-8E37-ADEB4F7BD61F}" dt="2023-10-21T19:19:22.971" v="30" actId="20577"/>
          <ac:spMkLst>
            <pc:docMk/>
            <pc:sldMk cId="3758425881" sldId="256"/>
            <ac:spMk id="2" creationId="{994A1C48-5312-7541-A74D-CB1A557AE0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2BFCA-5488-FF48-A805-A87A601686CA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8ECC8-7F4E-F949-9D28-08C6A70F6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ark-learn.com/strategie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d.edu/dss/resources/faculty--staff/how-to-teach-and-accommodate/how-to-accommodate-different-learning-styles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achhub.com/vark-model-teaching-strategies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arklearn.com/wp-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rk-learn.com/strategies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d.edu/dss/resources/faculty--staff/how-to-teach-and-accommodate/how-to-accommodate-different-learning-styl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achhub.com/vark-model-teaching-strategie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arklearn.com/wp-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ark-learn.com/strategi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d.edu/dss/resources/faculty--staff/how-to-teach-and-accommodate/how-to-accommodate-different-learning-styl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achhub.com/vark-model-teaching-strategies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arklearn.com/wp-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ark-learn.com/strategi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d.edu/dss/resources/faculty--staff/how-to-teach-and-accommodate/how-to-accommodate-different-learning-style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achhub.com/vark-model-teaching-strategies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arklearn.com/wp-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Gokalp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(2013). The effect of students' learning styles to their academic success.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Creative Education, 4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(10), 627-632. Retrieved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http://search.proquest.com/docview/1473862751?accountid=28844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8ECC8-7F4E-F949-9D28-08C6A70F60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https://vark-learn.com/strategies/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https://www.umassd.edu/dss/resources/faculty--staff/how-to-teach-and-accommodate/how-to-accommodate-different-learning-styles/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https://www.teachhub.com/vark-model-teaching-strategies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Denlinger, J.M. (2018) The effects of brain dominance on culinary and pastry students’ learning styles                                            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Fleming N. (2012). Teaching and learning styles: VARK strategies. Retrieved from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http://varklearn.com/wp-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content/uploads/2014/08/VARK-Teaching-and-Learning-Styles.pdf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3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https://vark-learn.com/strategies/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Reid, J. (Ed.). (1995).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Learning styles in the ESL/EFL classroom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Boston, MA: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Heinle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Heinle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Publishers.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https://www.umassd.edu/dss/resources/faculty--staff/how-to-teach-and-accommodate/how-to-accommodate-different-learning-styles/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https://www.teachhub.com/vark-model-teaching-strategies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Denlinger, J.M. (2018) The effects of brain dominance on culinary and pastry students’ learning styles                                            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Fleming N. (2012). Teaching and learning styles: VARK strategies. Retrieved from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http://varklearn.com/wp-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content/uploads/2014/08/VARK-Teaching-and-Learning-Styles.pdf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https://vark-learn.com/strategies/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https://www.umassd.edu/dss/resources/faculty--staff/how-to-teach-and-accommodate/how-to-accommodate-different-learning-styles/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https://www.teachhub.com/vark-model-teaching-strategies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Denlinger, J.M. (2018) The effects of brain dominance on culinary and pastry students’ learning styles                                            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Fleming N. (2012). Teaching and learning styles: VARK strategies. Retrieved from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http://varklearn.com/wp-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content/uploads/2014/08/VARK-Teaching-and-Learning-Styles.pdf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https://vark-learn.com/strategies/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https://www.umassd.edu/dss/resources/faculty--staff/how-to-teach-and-accommodate/how-to-accommodate-different-learning-styles/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https://www.teachhub.com/vark-model-teaching-strategies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Denlinger, J.M. (2018) The effects of brain dominance on culinary and pastry students’ learning styles                                            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Fleming N. (2012). Teaching and learning styles: VARK strategies. Retrieved from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http://varklearn.com/wp-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content/uploads/2014/08/VARK-Teaching-and-Learning-Styles.pdf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8B91F-6227-464A-BB1E-922F6C40E3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405C-FD8F-2143-81D2-89AE81588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DDEFA-CFAE-F14F-96CA-90D047B5B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2955-D62E-C643-A3F8-DC514ED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70383-1AEA-7747-BC66-5CA59A82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48205-735A-D545-B7C7-2C244881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8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07E9-4A36-C14B-9D6C-FE0ACF6D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72E90-9777-F84D-A365-9E849A25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6D43-E916-9E4C-91D2-7B88EA5D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245D4-B0F3-E444-B857-5810FF552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A619C-71FE-0A47-909D-A936ABF4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43DEF-9C82-9F44-A0E7-19C6DCEC4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8D183-CB55-9B4F-A818-68F79C598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2762-E873-EB4F-9161-B841319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FD09-D681-4042-99AC-4DD0C7EE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68BE2-B2E3-3149-AB9B-C1E086E6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8AB4-9AB0-E449-8863-349A4AA1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D7FAA-2E1B-FF40-A863-3E379474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B2A3-34CF-3548-976A-B6052108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19D4-1520-1641-8E20-BF743C1A4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DF69-F9EC-8C4B-A1B7-094874F4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345B-46EB-7A4D-844D-26C2D933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17DD0-6A8F-5243-88F5-9D6DE1FD4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5A52C-DBDF-E747-B53F-8738BA37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9E6F7-2190-2540-A51B-688438F1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55367-CB1A-8F45-86F1-ED52C843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3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50EC3-DEA2-0D4D-94C2-B116FA1F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B091-4190-114E-ABB8-BD6AB40C5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8AACF-8388-E245-A727-CA6FADC0E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A3DE-F405-1B49-8171-4F3FF4FF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30BFB-FD7B-B844-81FF-276FE719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04A0C-006F-C54F-93C8-EBC3D351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8BE3-140B-0D4A-BD57-7A8DF541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FF9AE-2425-C046-8F21-925CBB9B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26657-9620-8741-8421-F05454147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A057B-0BF7-3A4F-9E6B-5EC25D36F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D4625-DA34-5F48-9645-2EBA9C17E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FDBBF-E442-6C41-982A-AF0E8F13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C48F13-008C-7249-8ABF-A335A37A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9EE58-DE73-6E48-90FB-AEDE11486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D2EA-77D2-414F-BD2D-D5967EB2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CE20B-00C1-8E46-AA08-FF18788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1022C-2A4A-584D-93EF-47FF84E4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4B87E-B093-104B-AC04-A368E288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6DCBF-5150-E748-B3E5-04AC738A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C7E63-0796-6545-9806-626937DC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E9303-004D-8941-B603-8145063A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76BB-CF90-774E-862E-3A74C731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C8B8-50B1-C249-B84C-21B37764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91CD-0D64-6B41-A55A-4D6F9D29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B553-3DEA-5843-83A2-12BAD44E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D5D3A-0326-FA43-971E-D92B43E2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8E5E3-3A35-B74F-ABB6-06E6BE21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E122-82D1-1A4B-9496-89ECD1AD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B33B5-2632-6546-969E-7BDBB0E4A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79D5B-99DC-B044-8E1C-848DE1ED3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1AA76-4900-C54D-9B06-361C0077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EDD1F-BEB7-DA42-9D2D-C1CBB5F07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52238-3036-344F-A6D9-DC566D89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FEE63-9769-AD4B-8CBE-355BE04F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FCA9-FC09-574E-B9D4-91CC57A12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E720C-38E0-B24F-AF12-F95CFF5C4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AE610-AD6D-CB4B-BE30-F6E579BE485F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1C806-B7F3-4943-B10B-9EDC93E5D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2893-DC82-CF4B-B698-2CBB40F87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D1A11-4907-B948-B296-D22E363C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1C48-5312-7541-A74D-CB1A557AE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Styles and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2A930-9A1C-A643-BB10-1E203E7F2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29049"/>
          </a:xfrm>
        </p:spPr>
        <p:txBody>
          <a:bodyPr/>
          <a:lstStyle/>
          <a:p>
            <a:r>
              <a:rPr lang="en-US" dirty="0"/>
              <a:t>Chef Jennifer M. Denlinger, PhD, CCC, CHEP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AE29F-1E86-C545-A868-A245F0EB4AB6}"/>
              </a:ext>
            </a:extLst>
          </p:cNvPr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1AF472D-1362-1F4D-9714-4D664423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Total up your responses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64334-7157-20E9-56C3-30F86CCFE498}"/>
              </a:ext>
            </a:extLst>
          </p:cNvPr>
          <p:cNvSpPr txBox="1"/>
          <p:nvPr/>
        </p:nvSpPr>
        <p:spPr>
          <a:xfrm>
            <a:off x="838199" y="1367522"/>
            <a:ext cx="10336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Total how many each of V, A, R, K that you have and record below? (bottom of pg. 3)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FE5F7F-972E-407B-B799-ECAC3C91A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93913"/>
              </p:ext>
            </p:extLst>
          </p:nvPr>
        </p:nvGraphicFramePr>
        <p:xfrm>
          <a:off x="1180368" y="1918645"/>
          <a:ext cx="3217652" cy="2405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798">
                  <a:extLst>
                    <a:ext uri="{9D8B030D-6E8A-4147-A177-3AD203B41FA5}">
                      <a16:colId xmlns:a16="http://schemas.microsoft.com/office/drawing/2014/main" val="872777463"/>
                    </a:ext>
                  </a:extLst>
                </a:gridCol>
                <a:gridCol w="2377854">
                  <a:extLst>
                    <a:ext uri="{9D8B030D-6E8A-4147-A177-3AD203B41FA5}">
                      <a16:colId xmlns:a16="http://schemas.microsoft.com/office/drawing/2014/main" val="2270021787"/>
                    </a:ext>
                  </a:extLst>
                </a:gridCol>
              </a:tblGrid>
              <a:tr h="6014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V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693574"/>
                  </a:ext>
                </a:extLst>
              </a:tr>
              <a:tr h="6014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276499"/>
                  </a:ext>
                </a:extLst>
              </a:tr>
              <a:tr h="6014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057893"/>
                  </a:ext>
                </a:extLst>
              </a:tr>
              <a:tr h="60142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K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5572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504780-50D6-C004-787E-87A565DA8E31}"/>
              </a:ext>
            </a:extLst>
          </p:cNvPr>
          <p:cNvSpPr txBox="1"/>
          <p:nvPr/>
        </p:nvSpPr>
        <p:spPr>
          <a:xfrm>
            <a:off x="1080655" y="4461221"/>
            <a:ext cx="610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your strength?</a:t>
            </a:r>
          </a:p>
          <a:p>
            <a:r>
              <a:rPr lang="en-US" dirty="0"/>
              <a:t>Do you have a secondary strength?</a:t>
            </a:r>
          </a:p>
        </p:txBody>
      </p:sp>
    </p:spTree>
    <p:extLst>
      <p:ext uri="{BB962C8B-B14F-4D97-AF65-F5344CB8AC3E}">
        <p14:creationId xmlns:p14="http://schemas.microsoft.com/office/powerpoint/2010/main" val="251391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are you????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F9102C2-D156-6CC9-B01F-1CB9C6166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310" y="1284868"/>
            <a:ext cx="5009847" cy="42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Visual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89920" cy="45069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Someone with a </a:t>
            </a:r>
            <a:r>
              <a:rPr lang="en-US" b="1" dirty="0"/>
              <a:t>Visual </a:t>
            </a:r>
            <a:r>
              <a:rPr lang="en-US" dirty="0"/>
              <a:t>learning style has a preference for seen or observed things, including pictures, diagrams, demonstrations, displays, handouts, films, flip-chart, etc.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“graphic”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people will use phrases such as ‘show me’, ‘let’s have a look at that’ and will be best able to perform a new task after reading the instructions or watching someone else do it first.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are the people who will work from lists and written directions and instructions. </a:t>
            </a:r>
          </a:p>
          <a:p>
            <a:endParaRPr lang="en-US" dirty="0"/>
          </a:p>
        </p:txBody>
      </p:sp>
      <p:sp>
        <p:nvSpPr>
          <p:cNvPr id="4" name="Text Box 14"/>
          <p:cNvSpPr txBox="1"/>
          <p:nvPr/>
        </p:nvSpPr>
        <p:spPr>
          <a:xfrm>
            <a:off x="10182087" y="517924"/>
            <a:ext cx="851516" cy="121943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noFill/>
                <a:effectLst>
                  <a:outerShdw dist="38100" dir="2700000" algn="tl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0D3C8-1384-8B78-2058-22F82650266F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B003BD-0457-3E41-02C0-03A8090C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7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Visual Students’ Prefer…..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Graphs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Symbols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Diagrams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Overviews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Flow Charts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Lucida Handwriting" panose="03010101010101010101" pitchFamily="66" charset="0"/>
              </a:rPr>
              <a:t>Handwritten notes </a:t>
            </a:r>
            <a:r>
              <a:rPr lang="en-US" dirty="0"/>
              <a:t>instead of printed/ typed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Cartoons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528" y="645695"/>
            <a:ext cx="3000375" cy="1524000"/>
          </a:xfrm>
          <a:prstGeom prst="rect">
            <a:avLst/>
          </a:prstGeom>
        </p:spPr>
      </p:pic>
      <p:pic>
        <p:nvPicPr>
          <p:cNvPr id="4098" name="Picture 2" descr="Process Flow Diagram-7 QC Tools | Process Flow Chart in Qualit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71" y="21696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15 Gorgeous Handwritten Notes | Teen Vog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9552" y="2947832"/>
            <a:ext cx="2143125" cy="2143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914F0E-E577-8199-5E2E-E71EB1E50DF7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9A036D-48F2-5C27-16BE-E46E97566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9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Visual Students’ study tips.....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7C04"/>
                </a:solidFill>
              </a:rPr>
              <a:t>Convert your “notes” into a learnable package by reducing each three pages down to one page.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66"/>
                </a:solidFill>
              </a:rPr>
              <a:t>Replace some key words with symbols or drawings.  →@ *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99FF"/>
                </a:solidFill>
              </a:rPr>
              <a:t>Look at your pages and search for patterns.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Practice turning your visuals back into words.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Draw things to show your ideas.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Turn complex processes and lists into flowcharts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Create your own symbols to simplify things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6C6E8"/>
                </a:solidFill>
              </a:rPr>
              <a:t>Make each page of your notes look different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Spend time on the </a:t>
            </a:r>
            <a:r>
              <a:rPr lang="en-US" u="sng" dirty="0">
                <a:solidFill>
                  <a:srgbClr val="00B0F0"/>
                </a:solidFill>
              </a:rPr>
              <a:t>design of your presentations</a:t>
            </a:r>
            <a:r>
              <a:rPr lang="en-US" dirty="0">
                <a:solidFill>
                  <a:srgbClr val="00B0F0"/>
                </a:solidFill>
              </a:rPr>
              <a:t> and less on the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B050"/>
                </a:solidFill>
              </a:rPr>
              <a:t>Underlining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Highlight words and important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Use Different Colors and separate sections by colors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Lucida Handwriting" panose="03010101010101010101" pitchFamily="66" charset="0"/>
              </a:rPr>
              <a:t>Handwrite your notes/ lectures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90702-F8B3-9451-32C6-830F5CBC61AC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D52891-B5FF-3462-170A-9BEE504D6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Auditory/ Aural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Someone with an </a:t>
            </a:r>
            <a:r>
              <a:rPr lang="en-US" b="1" dirty="0"/>
              <a:t>Auditory </a:t>
            </a:r>
            <a:r>
              <a:rPr lang="en-US" dirty="0"/>
              <a:t>learning style has a preference for the transfer of information through listening: to the spoken word, of self or others, of sounds and noises.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“heard or spoken”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people will use phrases such as ‘tell me’, ‘let’s talk it over’ and will be best able to perform a new task after listening to instructions from an expert.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are the people who are happy being given spoken instructions over the telephone and can remember all the words to songs that they hear! </a:t>
            </a:r>
          </a:p>
          <a:p>
            <a:endParaRPr lang="en-US" dirty="0"/>
          </a:p>
        </p:txBody>
      </p:sp>
      <p:sp>
        <p:nvSpPr>
          <p:cNvPr id="4" name="Text Box 17"/>
          <p:cNvSpPr txBox="1"/>
          <p:nvPr/>
        </p:nvSpPr>
        <p:spPr>
          <a:xfrm>
            <a:off x="10459871" y="492676"/>
            <a:ext cx="536575" cy="67500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ln w="6604" cap="flat" cmpd="sng" algn="ctr">
                  <a:solidFill>
                    <a:srgbClr val="4472C4"/>
                  </a:solidFill>
                  <a:prstDash val="solid"/>
                  <a:round/>
                </a:ln>
                <a:noFill/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C82A2-AD8B-1588-DA79-F14B35AB9F35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CE09D1-8013-B350-9D9A-0941643E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Aural Students’ Prefer…..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To explain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Discussions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Texting Summaries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Recording lectures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Training and Teaching Sessions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Leaving lots of spaces in their notes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Sharing ideas with others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Describing the slides/ PP, pictures and other Visuals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Remembering the interesting examples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Quiet atmospheres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Meetings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649" y="3304963"/>
            <a:ext cx="5839872" cy="1564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496FE-B308-41F2-DB32-8A5CA06D7C47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84584A-E3B2-68D4-DD40-698EA107E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3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Aural Students’ study tips.....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455914"/>
          </a:xfrm>
        </p:spPr>
        <p:txBody>
          <a:bodyPr>
            <a:normAutofit fontScale="3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6200" dirty="0"/>
              <a:t>Convert your notes into a learnable package by reducing them into memorable ways for you to recall (three pages down to one page)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200" dirty="0"/>
              <a:t>Ask to record lectures/ demos, etc.  Take your notes later from the recordings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200" dirty="0"/>
              <a:t>You will need to expand your notes by talking with others and collecting notes from other sources. Leave spaces in your notes for later recall and ‘filling’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200" dirty="0"/>
              <a:t>Read your summarized notes aloud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200" dirty="0"/>
              <a:t>Explain your notes to another person with an Aural preference; ask others to “hear” your understanding of a topic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200" dirty="0"/>
              <a:t>Record your summarized notes and listen to them/ study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837500"/>
            <a:ext cx="5181600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Attend classes, discussions and tutorials to get the information firsthand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Discuss topics with your teachers and other students. Explain new ideas to other people.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Remember interesting spoken examples, stories, jokes…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Recall information through self-talk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Communicate and express yourself through Email, Texting, Blogs Twitter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86" y="5034823"/>
            <a:ext cx="3609975" cy="1266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49938B-66E4-4624-D183-CC0E531811AC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262CA5-9E0C-7B68-275F-997682D12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7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Read/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Someone with a </a:t>
            </a:r>
            <a:r>
              <a:rPr lang="en-US" b="1" dirty="0"/>
              <a:t>Read/Writing </a:t>
            </a:r>
            <a:r>
              <a:rPr lang="en-US" dirty="0"/>
              <a:t>learning style has a preference for information to be displayed in words – text-based information, reports, manuals, essays and assignments.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“displays of words”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people will use words such as: let me read the instructions, let me write you a report, I will do my presentation on a PowerPoint.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are the people who will like to read about a subject, follow written instructions and write their responses.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85836" y="645505"/>
            <a:ext cx="851516" cy="121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7200" b="1" dirty="0">
                <a:ln w="6604" cap="flat" cmpd="sng" algn="ctr">
                  <a:solidFill>
                    <a:srgbClr val="70AD47"/>
                  </a:solidFill>
                  <a:prstDash val="solid"/>
                  <a:round/>
                </a:ln>
                <a:noFill/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F6F7A-23DC-9A38-C0A5-B005C279747B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C78EF9-E544-6646-1841-FAB9FAD7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7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Read/Write Students’ Prefer…..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Lists and put them in categories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Essays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Reports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Contracts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Textbooks  (physical, not digital)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Glossaries/Definitions/ Dictionaries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Quotations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titles and headings that clearly explain what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arrange words into hierarchies and points; order and structure in anything presented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PowerPoints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Handouts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Wordy Mind Maps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Laboratory Manuals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Websites and Webpages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Taking Notes (verbatim)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Journaling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Multiple Choice Tests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643" y="2664620"/>
            <a:ext cx="2226257" cy="1528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BCDD2-BB16-36C3-AD21-F781ADF73065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977C4E3-669F-351B-0EEB-E2BE353B7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858FD3-FF56-4905-7716-0B6F1E4085D2}"/>
              </a:ext>
            </a:extLst>
          </p:cNvPr>
          <p:cNvSpPr txBox="1"/>
          <p:nvPr/>
        </p:nvSpPr>
        <p:spPr>
          <a:xfrm>
            <a:off x="1065604" y="1506206"/>
            <a:ext cx="102881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Introduce learning styles and understand how learning within that modality can be beneficial to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Take a modified Learning Styles “quiz” to determine which learning style(s) you prefer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Talk about some of the techniques you can use to be successful with your study habits</a:t>
            </a:r>
          </a:p>
        </p:txBody>
      </p:sp>
    </p:spTree>
    <p:extLst>
      <p:ext uri="{BB962C8B-B14F-4D97-AF65-F5344CB8AC3E}">
        <p14:creationId xmlns:p14="http://schemas.microsoft.com/office/powerpoint/2010/main" val="377367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Read/Write Students’ study tips.....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Convert your “notes” into a learnable package by reducing them from three pages down to one page.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Write out the words again and again.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Read your notes (silently) again and again.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Do any “extra” suggested reading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Organize any diagrams, graphs … into statements, e.g. </a:t>
            </a:r>
            <a:r>
              <a:rPr lang="en-US" i="1" dirty="0"/>
              <a:t>“This graph shows that the trend is…”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Make Mnemonics to help you remember points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17919" y="1775073"/>
            <a:ext cx="5788033" cy="4023360"/>
          </a:xfrm>
        </p:spPr>
        <p:txBody>
          <a:bodyPr>
            <a:normAutofit fontScale="850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Use a digital device to arrange your ideas Imagine your lists arranged in multiple choice questions and distinguish each from each.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Write out your words for others to read, use handouts, noticeboards, and post-its.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Read carefully what others have written.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Write lists of tasks and carefully record important print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List out what your need to do/ study.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917" y="322872"/>
            <a:ext cx="2213958" cy="1473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3447"/>
            <a:ext cx="1397284" cy="753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505" y="5027988"/>
            <a:ext cx="1259248" cy="9444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73B6A1-D09B-097F-4080-3F7A412A0AB0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3B7517-940E-A610-2E0D-4CCD89233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5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Kinesthetic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Someone with a </a:t>
            </a:r>
            <a:r>
              <a:rPr lang="en-US" b="1" dirty="0"/>
              <a:t>Kinesthetic </a:t>
            </a:r>
            <a:r>
              <a:rPr lang="en-US" dirty="0"/>
              <a:t>learning style has a preference for physical experience - touching, feeling, holding, doing, practical hands-on experiences.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 “perceptual preference related to the use of experience and practice (simulated or real).”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people will use phrases such as ‘let me try’, ‘how do you feel?’ and will be best able to perform a new task by going ahead and trying it out, learning as they go.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are the people who like to experiment, hands-on, and never look at the instructions first!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52869" y="626298"/>
            <a:ext cx="902811" cy="1219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7200" b="1" dirty="0">
                <a:ln w="6604" cap="flat" cmpd="sng" algn="ctr">
                  <a:solidFill>
                    <a:srgbClr val="7030A0"/>
                  </a:solidFill>
                  <a:prstDash val="solid"/>
                  <a:round/>
                </a:ln>
                <a:noFill/>
                <a:effectLst>
                  <a:outerShdw blurRad="50800" dist="38100" dir="1620000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3A976-627F-3ED4-33B4-048D54C637C9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9EA687-40FE-882C-20C1-2BC432D8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Kinesthetic Students’ Prefer…..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216" y="1465815"/>
            <a:ext cx="4937760" cy="44298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Field Trips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Case Studies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Trial and Error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Applied Opportunities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Examples of Principles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Doing things to understand them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Exhibits, Samples, Photographs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Laboratories/ Practical Sessions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Real-life Examples hands-on approaches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Recipes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practical problems/ problem solving techniques/ Solutions to problems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Using all your senses pictures collections of similar subjects to compare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217920" y="1465815"/>
            <a:ext cx="5468864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applications before theories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talking about real things in their life.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doing things with others; action; making things happen/ being part of a team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finishing tasks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/>
              <a:t>outcomes that can be measured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000" dirty="0"/>
              <a:t>use all your senses use hands-on approaches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000" dirty="0"/>
              <a:t>watch videos, esp. those that show real things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000" dirty="0"/>
              <a:t>attend laboratory and practical sessions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000" dirty="0"/>
              <a:t>use surveys, field trips and interviews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000" dirty="0"/>
              <a:t>take notice of real-life examples and personal stories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000" dirty="0"/>
              <a:t>look for examples of principles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alt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03B761-A32D-9A30-6768-DD73342CDD9C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3A2884-8742-E308-8458-4205083B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1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Kinesthetic Students’ study tips.....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 back and fill in missing notes after you </a:t>
            </a:r>
            <a:r>
              <a:rPr lang="en-US"/>
              <a:t>have completed </a:t>
            </a:r>
            <a:r>
              <a:rPr lang="en-US" dirty="0"/>
              <a:t>tasks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Search for the reality and the applications of any ideas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Role-play scenarios/ talk through options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Put plenty of examples into your notes and your answers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Builds notes backwards filling in information once the outcome has been achieved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Practice makes perfect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Hands on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Remember the “</a:t>
            </a:r>
            <a:r>
              <a:rPr lang="en-US" i="1" dirty="0"/>
              <a:t>real</a:t>
            </a:r>
            <a:r>
              <a:rPr lang="en-US" dirty="0"/>
              <a:t>” things that happened. Search for the reality and the applications of ideas.</a:t>
            </a: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Find pictures and photographs that illustrate an abstract idea, theory or principle.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previous exam, assessment and test papers to study from. You want to experience the exam so that you can understand it; recall previous examinations, especially those where you did well.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222222"/>
                </a:solidFill>
                <a:ea typeface="Times New Roman" panose="02020603050405020304" pitchFamily="18" charset="0"/>
              </a:rPr>
              <a:t>look for opportunities to apply what you have learned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18D23D-53F3-53DE-AD20-4892235B0DC4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DE724B1-A94F-94E8-1AEB-E97AEA42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9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Trying using some of the studying techniques based on your Learning Style preference(s)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Realize and understand that some ways of learning may not be easy to do and try to convert those methods into techniques you can 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more you can do in your preferred Learning Style(s) the more efficiently you can learn it!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5B39BC-2F9F-990E-6173-F61915D7C358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8B25B8-DA33-13FE-EC48-AD7D75732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Learning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F48985-CFB5-A9B9-B99A-741392D668CC}"/>
              </a:ext>
            </a:extLst>
          </p:cNvPr>
          <p:cNvSpPr txBox="1"/>
          <p:nvPr/>
        </p:nvSpPr>
        <p:spPr>
          <a:xfrm>
            <a:off x="926275" y="1317701"/>
            <a:ext cx="1042752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 learning style is defined as “the characteristics, strengths and preferences in the way people receive and process information”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It is an individual’s preferred method of gaining knowledge.</a:t>
            </a:r>
          </a:p>
        </p:txBody>
      </p:sp>
    </p:spTree>
    <p:extLst>
      <p:ext uri="{BB962C8B-B14F-4D97-AF65-F5344CB8AC3E}">
        <p14:creationId xmlns:p14="http://schemas.microsoft.com/office/powerpoint/2010/main" val="271635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Common Learning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84BA-2F46-C52A-F1B1-5E170E7D7DFF}"/>
              </a:ext>
            </a:extLst>
          </p:cNvPr>
          <p:cNvSpPr txBox="1"/>
          <p:nvPr/>
        </p:nvSpPr>
        <p:spPr>
          <a:xfrm>
            <a:off x="1068780" y="1601326"/>
            <a:ext cx="61039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/>
              <a:t>V  </a:t>
            </a:r>
            <a:r>
              <a:rPr lang="en-US" sz="3200" dirty="0">
                <a:solidFill>
                  <a:srgbClr val="92D050"/>
                </a:solidFill>
              </a:rPr>
              <a:t>visual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/>
              <a:t>A  </a:t>
            </a:r>
            <a:r>
              <a:rPr lang="en-US" sz="3200" dirty="0">
                <a:solidFill>
                  <a:srgbClr val="92D050"/>
                </a:solidFill>
              </a:rPr>
              <a:t>auditory or aural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/>
              <a:t>R  </a:t>
            </a:r>
            <a:r>
              <a:rPr lang="en-US" sz="3200" dirty="0">
                <a:solidFill>
                  <a:srgbClr val="92D050"/>
                </a:solidFill>
              </a:rPr>
              <a:t>read/ write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3200" dirty="0"/>
              <a:t>K  </a:t>
            </a:r>
            <a:r>
              <a:rPr lang="en-US" sz="3200" dirty="0">
                <a:solidFill>
                  <a:srgbClr val="92D050"/>
                </a:solidFill>
              </a:rPr>
              <a:t>kinesthetic</a:t>
            </a:r>
          </a:p>
        </p:txBody>
      </p:sp>
    </p:spTree>
    <p:extLst>
      <p:ext uri="{BB962C8B-B14F-4D97-AF65-F5344CB8AC3E}">
        <p14:creationId xmlns:p14="http://schemas.microsoft.com/office/powerpoint/2010/main" val="153724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are you?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5D82A-A18D-89FD-FA7B-2FA4D7D7E9BF}"/>
              </a:ext>
            </a:extLst>
          </p:cNvPr>
          <p:cNvSpPr txBox="1"/>
          <p:nvPr/>
        </p:nvSpPr>
        <p:spPr>
          <a:xfrm>
            <a:off x="838199" y="1365201"/>
            <a:ext cx="104314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People commonly have a main preferred learning style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Some people have a very strong preference;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other people have a more even mixture of two, three or less commonly, four styles. </a:t>
            </a:r>
          </a:p>
        </p:txBody>
      </p:sp>
    </p:spTree>
    <p:extLst>
      <p:ext uri="{BB962C8B-B14F-4D97-AF65-F5344CB8AC3E}">
        <p14:creationId xmlns:p14="http://schemas.microsoft.com/office/powerpoint/2010/main" val="98691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knowing your learning style can benefit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E56B5-42CE-DB9E-DD62-7CAF7A01A76A}"/>
              </a:ext>
            </a:extLst>
          </p:cNvPr>
          <p:cNvSpPr txBox="1"/>
          <p:nvPr/>
        </p:nvSpPr>
        <p:spPr>
          <a:xfrm>
            <a:off x="838200" y="1690688"/>
            <a:ext cx="10515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When you know your preferred learning style(s) you understand the type of learning that best suits you.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This enables you to choose the types of learning that work best for you.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There is no right or wrong learning style.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point is that there are types of learning that are right for your own preferred learning style. </a:t>
            </a:r>
          </a:p>
        </p:txBody>
      </p:sp>
    </p:spTree>
    <p:extLst>
      <p:ext uri="{BB962C8B-B14F-4D97-AF65-F5344CB8AC3E}">
        <p14:creationId xmlns:p14="http://schemas.microsoft.com/office/powerpoint/2010/main" val="290557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Let’s see what your learning style(s) is!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BCCED6-0D50-E932-8378-4A0BEE9A13A4}"/>
              </a:ext>
            </a:extLst>
          </p:cNvPr>
          <p:cNvSpPr txBox="1"/>
          <p:nvPr/>
        </p:nvSpPr>
        <p:spPr>
          <a:xfrm>
            <a:off x="838200" y="1690688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Complete the VARK self assessment (pg. 1-2), 7 questions</a:t>
            </a:r>
          </a:p>
        </p:txBody>
      </p:sp>
    </p:spTree>
    <p:extLst>
      <p:ext uri="{BB962C8B-B14F-4D97-AF65-F5344CB8AC3E}">
        <p14:creationId xmlns:p14="http://schemas.microsoft.com/office/powerpoint/2010/main" val="237701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Results!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A6B74E-E7C7-86B4-E7D9-4E662006B0A8}"/>
              </a:ext>
            </a:extLst>
          </p:cNvPr>
          <p:cNvSpPr txBox="1"/>
          <p:nvPr/>
        </p:nvSpPr>
        <p:spPr>
          <a:xfrm>
            <a:off x="838200" y="1547198"/>
            <a:ext cx="6103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Now let's total up how many of each response you got.</a:t>
            </a:r>
          </a:p>
          <a:p>
            <a:r>
              <a:rPr lang="en-US" dirty="0"/>
              <a:t>Use the chart on pg. 3 to record your responses (first row)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E707CF-E38C-5B9F-65B5-3895B2EF0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19938"/>
              </p:ext>
            </p:extLst>
          </p:nvPr>
        </p:nvGraphicFramePr>
        <p:xfrm>
          <a:off x="838200" y="2499483"/>
          <a:ext cx="8666988" cy="2157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359">
                  <a:extLst>
                    <a:ext uri="{9D8B030D-6E8A-4147-A177-3AD203B41FA5}">
                      <a16:colId xmlns:a16="http://schemas.microsoft.com/office/drawing/2014/main" val="2494806968"/>
                    </a:ext>
                  </a:extLst>
                </a:gridCol>
                <a:gridCol w="1087313">
                  <a:extLst>
                    <a:ext uri="{9D8B030D-6E8A-4147-A177-3AD203B41FA5}">
                      <a16:colId xmlns:a16="http://schemas.microsoft.com/office/drawing/2014/main" val="3348877781"/>
                    </a:ext>
                  </a:extLst>
                </a:gridCol>
                <a:gridCol w="1086386">
                  <a:extLst>
                    <a:ext uri="{9D8B030D-6E8A-4147-A177-3AD203B41FA5}">
                      <a16:colId xmlns:a16="http://schemas.microsoft.com/office/drawing/2014/main" val="436056327"/>
                    </a:ext>
                  </a:extLst>
                </a:gridCol>
                <a:gridCol w="1086386">
                  <a:extLst>
                    <a:ext uri="{9D8B030D-6E8A-4147-A177-3AD203B41FA5}">
                      <a16:colId xmlns:a16="http://schemas.microsoft.com/office/drawing/2014/main" val="720131710"/>
                    </a:ext>
                  </a:extLst>
                </a:gridCol>
                <a:gridCol w="1086386">
                  <a:extLst>
                    <a:ext uri="{9D8B030D-6E8A-4147-A177-3AD203B41FA5}">
                      <a16:colId xmlns:a16="http://schemas.microsoft.com/office/drawing/2014/main" val="1733391923"/>
                    </a:ext>
                  </a:extLst>
                </a:gridCol>
                <a:gridCol w="1086386">
                  <a:extLst>
                    <a:ext uri="{9D8B030D-6E8A-4147-A177-3AD203B41FA5}">
                      <a16:colId xmlns:a16="http://schemas.microsoft.com/office/drawing/2014/main" val="1895585759"/>
                    </a:ext>
                  </a:extLst>
                </a:gridCol>
                <a:gridCol w="1086386">
                  <a:extLst>
                    <a:ext uri="{9D8B030D-6E8A-4147-A177-3AD203B41FA5}">
                      <a16:colId xmlns:a16="http://schemas.microsoft.com/office/drawing/2014/main" val="1285604136"/>
                    </a:ext>
                  </a:extLst>
                </a:gridCol>
                <a:gridCol w="1086386">
                  <a:extLst>
                    <a:ext uri="{9D8B030D-6E8A-4147-A177-3AD203B41FA5}">
                      <a16:colId xmlns:a16="http://schemas.microsoft.com/office/drawing/2014/main" val="902501172"/>
                    </a:ext>
                  </a:extLst>
                </a:gridCol>
              </a:tblGrid>
              <a:tr h="719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6.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7320472"/>
                  </a:ext>
                </a:extLst>
              </a:tr>
              <a:tr h="719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 Answer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2865344"/>
                  </a:ext>
                </a:extLst>
              </a:tr>
              <a:tr h="719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8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5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5AFE-9007-D64E-BE5E-3081214F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did you choose for each?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358A1C-76AC-DE49-BEF5-B34BF726FEE1}"/>
              </a:ext>
            </a:extLst>
          </p:cNvPr>
          <p:cNvSpPr/>
          <p:nvPr/>
        </p:nvSpPr>
        <p:spPr>
          <a:xfrm>
            <a:off x="0" y="6030521"/>
            <a:ext cx="12192000" cy="8274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416CB7-7D5C-1D46-AA9F-58A59CBE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500" y="6030521"/>
            <a:ext cx="2921000" cy="82747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1D089B-9E97-4BAD-7A05-AA33E7D9D47C}"/>
              </a:ext>
            </a:extLst>
          </p:cNvPr>
          <p:cNvSpPr txBox="1"/>
          <p:nvPr/>
        </p:nvSpPr>
        <p:spPr>
          <a:xfrm>
            <a:off x="985651" y="1498853"/>
            <a:ext cx="10105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Look at the “answer key” under the chart and write in the corresponding letter.  (second row)</a:t>
            </a:r>
          </a:p>
          <a:p>
            <a:pPr marL="0" indent="0">
              <a:buNone/>
            </a:pPr>
            <a:r>
              <a:rPr lang="en-US" sz="1400" i="1" dirty="0"/>
              <a:t>i.e.-</a:t>
            </a:r>
            <a:r>
              <a:rPr lang="en-US" sz="1400" dirty="0"/>
              <a:t> if you have </a:t>
            </a:r>
            <a:r>
              <a:rPr lang="en-US" sz="1400" i="1" dirty="0"/>
              <a:t>A</a:t>
            </a:r>
            <a:r>
              <a:rPr lang="en-US" sz="1400" dirty="0"/>
              <a:t> for question 1, write 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A98B53-A643-58D1-4567-0BF19B396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84654"/>
              </p:ext>
            </p:extLst>
          </p:nvPr>
        </p:nvGraphicFramePr>
        <p:xfrm>
          <a:off x="985651" y="2648314"/>
          <a:ext cx="8688406" cy="242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3980">
                  <a:extLst>
                    <a:ext uri="{9D8B030D-6E8A-4147-A177-3AD203B41FA5}">
                      <a16:colId xmlns:a16="http://schemas.microsoft.com/office/drawing/2014/main" val="3476610283"/>
                    </a:ext>
                  </a:extLst>
                </a:gridCol>
                <a:gridCol w="1090000">
                  <a:extLst>
                    <a:ext uri="{9D8B030D-6E8A-4147-A177-3AD203B41FA5}">
                      <a16:colId xmlns:a16="http://schemas.microsoft.com/office/drawing/2014/main" val="3730622549"/>
                    </a:ext>
                  </a:extLst>
                </a:gridCol>
                <a:gridCol w="1089071">
                  <a:extLst>
                    <a:ext uri="{9D8B030D-6E8A-4147-A177-3AD203B41FA5}">
                      <a16:colId xmlns:a16="http://schemas.microsoft.com/office/drawing/2014/main" val="3271821636"/>
                    </a:ext>
                  </a:extLst>
                </a:gridCol>
                <a:gridCol w="1089071">
                  <a:extLst>
                    <a:ext uri="{9D8B030D-6E8A-4147-A177-3AD203B41FA5}">
                      <a16:colId xmlns:a16="http://schemas.microsoft.com/office/drawing/2014/main" val="1267672214"/>
                    </a:ext>
                  </a:extLst>
                </a:gridCol>
                <a:gridCol w="1089071">
                  <a:extLst>
                    <a:ext uri="{9D8B030D-6E8A-4147-A177-3AD203B41FA5}">
                      <a16:colId xmlns:a16="http://schemas.microsoft.com/office/drawing/2014/main" val="1956413413"/>
                    </a:ext>
                  </a:extLst>
                </a:gridCol>
                <a:gridCol w="1089071">
                  <a:extLst>
                    <a:ext uri="{9D8B030D-6E8A-4147-A177-3AD203B41FA5}">
                      <a16:colId xmlns:a16="http://schemas.microsoft.com/office/drawing/2014/main" val="4139552117"/>
                    </a:ext>
                  </a:extLst>
                </a:gridCol>
                <a:gridCol w="1089071">
                  <a:extLst>
                    <a:ext uri="{9D8B030D-6E8A-4147-A177-3AD203B41FA5}">
                      <a16:colId xmlns:a16="http://schemas.microsoft.com/office/drawing/2014/main" val="2624611690"/>
                    </a:ext>
                  </a:extLst>
                </a:gridCol>
                <a:gridCol w="1089071">
                  <a:extLst>
                    <a:ext uri="{9D8B030D-6E8A-4147-A177-3AD203B41FA5}">
                      <a16:colId xmlns:a16="http://schemas.microsoft.com/office/drawing/2014/main" val="4239118768"/>
                    </a:ext>
                  </a:extLst>
                </a:gridCol>
              </a:tblGrid>
              <a:tr h="479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6.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7.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701054"/>
                  </a:ext>
                </a:extLst>
              </a:tr>
              <a:tr h="1073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Quiz Answer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2800" b="1" dirty="0">
                          <a:effectLst/>
                        </a:rPr>
                        <a:t>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694998"/>
                  </a:ext>
                </a:extLst>
              </a:tr>
              <a:tr h="852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VARK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R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580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5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C Template" id="{637BAA99-222C-B645-9714-C07B6E59E4CB}" vid="{7CF8884E-9F8F-2D4F-995D-BBA10E389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1246</TotalTime>
  <Words>2198</Words>
  <Application>Microsoft Office PowerPoint</Application>
  <PresentationFormat>Widescreen</PresentationFormat>
  <Paragraphs>290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Lucida Handwriting</vt:lpstr>
      <vt:lpstr>Times New Roman</vt:lpstr>
      <vt:lpstr>Office Theme</vt:lpstr>
      <vt:lpstr>Learning Styles and You</vt:lpstr>
      <vt:lpstr>Objectives</vt:lpstr>
      <vt:lpstr>Learning styles</vt:lpstr>
      <vt:lpstr>The Common Learning Styles</vt:lpstr>
      <vt:lpstr>What are you?</vt:lpstr>
      <vt:lpstr>How knowing your learning style can benefit you</vt:lpstr>
      <vt:lpstr>Let’s see what your learning style(s) is!</vt:lpstr>
      <vt:lpstr>Results!</vt:lpstr>
      <vt:lpstr>What did you choose for each?</vt:lpstr>
      <vt:lpstr>Total up your responses</vt:lpstr>
      <vt:lpstr>What are you????</vt:lpstr>
      <vt:lpstr>Visual</vt:lpstr>
      <vt:lpstr>Visual Students’ Prefer…..</vt:lpstr>
      <vt:lpstr>Visual Students’ study tips.....</vt:lpstr>
      <vt:lpstr>Auditory/ Aural </vt:lpstr>
      <vt:lpstr>Aural Students’ Prefer…..</vt:lpstr>
      <vt:lpstr>Aural Students’ study tips.....</vt:lpstr>
      <vt:lpstr>Read/ Write</vt:lpstr>
      <vt:lpstr>Read/Write Students’ Prefer…..</vt:lpstr>
      <vt:lpstr>Read/Write Students’ study tips.....</vt:lpstr>
      <vt:lpstr>Kinesthetic</vt:lpstr>
      <vt:lpstr>Kinesthetic Students’ Prefer…..</vt:lpstr>
      <vt:lpstr>Kinesthetic Students’ study tips.....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Denlinger</dc:creator>
  <cp:lastModifiedBy>Jennifer Denlinger</cp:lastModifiedBy>
  <cp:revision>2</cp:revision>
  <dcterms:created xsi:type="dcterms:W3CDTF">2023-10-20T22:23:46Z</dcterms:created>
  <dcterms:modified xsi:type="dcterms:W3CDTF">2023-10-21T19:19:26Z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1170201488</vt:i4>
  </property>
  <property fmtid="{D5CDD505-2E9C-101B-9397-08002B2CF9AE}" pid="3" name="_NewReviewCycle">
    <vt:lpwstr/>
  </property>
  <property fmtid="{D5CDD505-2E9C-101B-9397-08002B2CF9AE}" pid="4" name="_EmailSubject">
    <vt:lpwstr>use this PP</vt:lpwstr>
  </property>
  <property fmtid="{D5CDD505-2E9C-101B-9397-08002B2CF9AE}" pid="5" name="_AuthorEmail">
    <vt:lpwstr>jdenlinger@valenciacollege.edu</vt:lpwstr>
  </property>
  <property fmtid="{D5CDD505-2E9C-101B-9397-08002B2CF9AE}" pid="6" name="_AuthorEmailDisplayName">
    <vt:lpwstr>Jennifer Denlinger</vt:lpwstr>
  </property>
</Properties>
</file>